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3" r:id="rId1"/>
  </p:sldMasterIdLst>
  <p:notesMasterIdLst>
    <p:notesMasterId r:id="rId21"/>
  </p:notesMasterIdLst>
  <p:handoutMasterIdLst>
    <p:handoutMasterId r:id="rId22"/>
  </p:handoutMasterIdLst>
  <p:sldIdLst>
    <p:sldId id="513" r:id="rId2"/>
    <p:sldId id="519" r:id="rId3"/>
    <p:sldId id="534" r:id="rId4"/>
    <p:sldId id="529" r:id="rId5"/>
    <p:sldId id="522" r:id="rId6"/>
    <p:sldId id="517" r:id="rId7"/>
    <p:sldId id="520" r:id="rId8"/>
    <p:sldId id="518" r:id="rId9"/>
    <p:sldId id="521" r:id="rId10"/>
    <p:sldId id="523" r:id="rId11"/>
    <p:sldId id="524" r:id="rId12"/>
    <p:sldId id="525" r:id="rId13"/>
    <p:sldId id="526" r:id="rId14"/>
    <p:sldId id="527" r:id="rId15"/>
    <p:sldId id="509" r:id="rId16"/>
    <p:sldId id="528" r:id="rId17"/>
    <p:sldId id="504" r:id="rId18"/>
    <p:sldId id="514" r:id="rId19"/>
    <p:sldId id="515" r:id="rId20"/>
  </p:sldIdLst>
  <p:sldSz cx="9144000" cy="6858000" type="screen4x3"/>
  <p:notesSz cx="7023100" cy="9309100"/>
  <p:embeddedFontLst>
    <p:embeddedFont>
      <p:font typeface="Franklin Gothic Heavy" panose="020B0903020102020204" pitchFamily="34" charset="0"/>
      <p:regular r:id="rId23"/>
      <p:italic r:id="rId24"/>
    </p:embeddedFont>
    <p:embeddedFont>
      <p:font typeface="Franklin Gothic Medium" panose="020B0603020102020204" pitchFamily="34" charset="0"/>
      <p:regular r:id="rId25"/>
      <p:italic r:id="rId26"/>
    </p:embeddedFont>
    <p:embeddedFont>
      <p:font typeface="Franklin Gothic Medium Cond" panose="020B0606030402020204" pitchFamily="34" charset="0"/>
      <p:regular r:id="rId27"/>
    </p:embeddedFont>
    <p:embeddedFont>
      <p:font typeface="Franklin Gothic Demi" panose="020B0703020102020204" pitchFamily="34" charset="0"/>
      <p:regular r:id="rId28"/>
      <p:italic r:id="rId29"/>
    </p:embeddedFont>
    <p:embeddedFont>
      <p:font typeface="Franklin Gothic Book" panose="020B0503020102020204" pitchFamily="34" charset="0"/>
      <p:regular r:id="rId30"/>
      <p:italic r:id="rId31"/>
    </p:embeddedFont>
  </p:embeddedFontLst>
  <p:custDataLst>
    <p:tags r:id="rId32"/>
  </p:custDataLst>
  <p:defaultTextStyle>
    <a:defPPr>
      <a:defRPr lang="en-US"/>
    </a:defPPr>
    <a:lvl1pPr algn="l" rtl="0" fontAlgn="base">
      <a:spcBef>
        <a:spcPct val="0"/>
      </a:spcBef>
      <a:spcAft>
        <a:spcPct val="0"/>
      </a:spcAft>
      <a:defRPr sz="2000" kern="1200">
        <a:solidFill>
          <a:srgbClr val="FFFFFF"/>
        </a:solidFill>
        <a:latin typeface="Franklin Gothic Book" pitchFamily="34" charset="0"/>
        <a:ea typeface="+mn-ea"/>
        <a:cs typeface="+mn-cs"/>
      </a:defRPr>
    </a:lvl1pPr>
    <a:lvl2pPr marL="457200" algn="l" rtl="0" fontAlgn="base">
      <a:spcBef>
        <a:spcPct val="0"/>
      </a:spcBef>
      <a:spcAft>
        <a:spcPct val="0"/>
      </a:spcAft>
      <a:defRPr sz="2000" kern="1200">
        <a:solidFill>
          <a:srgbClr val="FFFFFF"/>
        </a:solidFill>
        <a:latin typeface="Franklin Gothic Book" pitchFamily="34" charset="0"/>
        <a:ea typeface="+mn-ea"/>
        <a:cs typeface="+mn-cs"/>
      </a:defRPr>
    </a:lvl2pPr>
    <a:lvl3pPr marL="914400" algn="l" rtl="0" fontAlgn="base">
      <a:spcBef>
        <a:spcPct val="0"/>
      </a:spcBef>
      <a:spcAft>
        <a:spcPct val="0"/>
      </a:spcAft>
      <a:defRPr sz="2000" kern="1200">
        <a:solidFill>
          <a:srgbClr val="FFFFFF"/>
        </a:solidFill>
        <a:latin typeface="Franklin Gothic Book" pitchFamily="34" charset="0"/>
        <a:ea typeface="+mn-ea"/>
        <a:cs typeface="+mn-cs"/>
      </a:defRPr>
    </a:lvl3pPr>
    <a:lvl4pPr marL="1371600" algn="l" rtl="0" fontAlgn="base">
      <a:spcBef>
        <a:spcPct val="0"/>
      </a:spcBef>
      <a:spcAft>
        <a:spcPct val="0"/>
      </a:spcAft>
      <a:defRPr sz="2000" kern="1200">
        <a:solidFill>
          <a:srgbClr val="FFFFFF"/>
        </a:solidFill>
        <a:latin typeface="Franklin Gothic Book" pitchFamily="34" charset="0"/>
        <a:ea typeface="+mn-ea"/>
        <a:cs typeface="+mn-cs"/>
      </a:defRPr>
    </a:lvl4pPr>
    <a:lvl5pPr marL="1828800" algn="l" rtl="0" fontAlgn="base">
      <a:spcBef>
        <a:spcPct val="0"/>
      </a:spcBef>
      <a:spcAft>
        <a:spcPct val="0"/>
      </a:spcAft>
      <a:defRPr sz="2000" kern="1200">
        <a:solidFill>
          <a:srgbClr val="FFFFFF"/>
        </a:solidFill>
        <a:latin typeface="Franklin Gothic Book" pitchFamily="34" charset="0"/>
        <a:ea typeface="+mn-ea"/>
        <a:cs typeface="+mn-cs"/>
      </a:defRPr>
    </a:lvl5pPr>
    <a:lvl6pPr marL="2286000" algn="l" defTabSz="914400" rtl="0" eaLnBrk="1" latinLnBrk="0" hangingPunct="1">
      <a:defRPr sz="2000" kern="1200">
        <a:solidFill>
          <a:srgbClr val="FFFFFF"/>
        </a:solidFill>
        <a:latin typeface="Franklin Gothic Book" pitchFamily="34" charset="0"/>
        <a:ea typeface="+mn-ea"/>
        <a:cs typeface="+mn-cs"/>
      </a:defRPr>
    </a:lvl6pPr>
    <a:lvl7pPr marL="2743200" algn="l" defTabSz="914400" rtl="0" eaLnBrk="1" latinLnBrk="0" hangingPunct="1">
      <a:defRPr sz="2000" kern="1200">
        <a:solidFill>
          <a:srgbClr val="FFFFFF"/>
        </a:solidFill>
        <a:latin typeface="Franklin Gothic Book" pitchFamily="34" charset="0"/>
        <a:ea typeface="+mn-ea"/>
        <a:cs typeface="+mn-cs"/>
      </a:defRPr>
    </a:lvl7pPr>
    <a:lvl8pPr marL="3200400" algn="l" defTabSz="914400" rtl="0" eaLnBrk="1" latinLnBrk="0" hangingPunct="1">
      <a:defRPr sz="2000" kern="1200">
        <a:solidFill>
          <a:srgbClr val="FFFFFF"/>
        </a:solidFill>
        <a:latin typeface="Franklin Gothic Book" pitchFamily="34" charset="0"/>
        <a:ea typeface="+mn-ea"/>
        <a:cs typeface="+mn-cs"/>
      </a:defRPr>
    </a:lvl8pPr>
    <a:lvl9pPr marL="3657600" algn="l" defTabSz="914400" rtl="0" eaLnBrk="1" latinLnBrk="0" hangingPunct="1">
      <a:defRPr sz="2000" kern="1200">
        <a:solidFill>
          <a:srgbClr val="FFFFFF"/>
        </a:solidFill>
        <a:latin typeface="Franklin Gothic Book" pitchFamily="34"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2832">
          <p15:clr>
            <a:srgbClr val="A4A3A4"/>
          </p15:clr>
        </p15:guide>
      </p15:sldGuideLst>
    </p:ext>
    <p:ext uri="{2D200454-40CA-4A62-9FC3-DE9A4176ACB9}">
      <p15:notesGuideLst xmlns:p15="http://schemas.microsoft.com/office/powerpoint/2012/main">
        <p15:guide id="1" orient="horz" pos="2932" userDrawn="1">
          <p15:clr>
            <a:srgbClr val="A4A3A4"/>
          </p15:clr>
        </p15:guide>
        <p15:guide id="2" pos="67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83763"/>
    <a:srgbClr val="0000FF"/>
    <a:srgbClr val="003366"/>
    <a:srgbClr val="FFFF00"/>
    <a:srgbClr val="CC9900"/>
    <a:srgbClr val="CCCC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2" autoAdjust="0"/>
    <p:restoredTop sz="89282" autoAdjust="0"/>
  </p:normalViewPr>
  <p:slideViewPr>
    <p:cSldViewPr>
      <p:cViewPr varScale="1">
        <p:scale>
          <a:sx n="118" d="100"/>
          <a:sy n="118" d="100"/>
        </p:scale>
        <p:origin x="672" y="84"/>
      </p:cViewPr>
      <p:guideLst>
        <p:guide orient="horz" pos="2544"/>
        <p:guide pos="2832"/>
      </p:guideLst>
    </p:cSldViewPr>
  </p:slideViewPr>
  <p:outlineViewPr>
    <p:cViewPr>
      <p:scale>
        <a:sx n="33" d="100"/>
        <a:sy n="33" d="100"/>
      </p:scale>
      <p:origin x="0" y="4446"/>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2076" y="-168"/>
      </p:cViewPr>
      <p:guideLst>
        <p:guide orient="horz" pos="2932"/>
        <p:guide pos="67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bwMode="auto">
          <a:xfrm>
            <a:off x="1" y="6"/>
            <a:ext cx="3044520" cy="466417"/>
          </a:xfrm>
          <a:prstGeom prst="rect">
            <a:avLst/>
          </a:prstGeom>
          <a:noFill/>
          <a:ln w="9525">
            <a:noFill/>
            <a:miter lim="800000"/>
            <a:headEnd/>
            <a:tailEnd/>
          </a:ln>
        </p:spPr>
        <p:txBody>
          <a:bodyPr vert="horz" wrap="square" lIns="91498" tIns="45747" rIns="91498" bIns="45747" numCol="1" anchor="t" anchorCtr="0" compatLnSpc="1">
            <a:prstTxWarp prst="textNoShape">
              <a:avLst/>
            </a:prstTxWarp>
          </a:bodyPr>
          <a:lstStyle>
            <a:lvl1pPr defTabSz="913570">
              <a:defRPr sz="1200">
                <a:solidFill>
                  <a:schemeClr val="tx1"/>
                </a:solidFill>
                <a:latin typeface="Arial" charset="0"/>
              </a:defRPr>
            </a:lvl1pPr>
          </a:lstStyle>
          <a:p>
            <a:pPr>
              <a:defRPr/>
            </a:pPr>
            <a:endParaRPr lang="en-US" dirty="0"/>
          </a:p>
        </p:txBody>
      </p:sp>
      <p:sp>
        <p:nvSpPr>
          <p:cNvPr id="215043" name="Rectangle 3"/>
          <p:cNvSpPr>
            <a:spLocks noGrp="1" noChangeArrowheads="1"/>
          </p:cNvSpPr>
          <p:nvPr>
            <p:ph type="dt" sz="quarter" idx="1"/>
          </p:nvPr>
        </p:nvSpPr>
        <p:spPr bwMode="auto">
          <a:xfrm>
            <a:off x="3976979" y="6"/>
            <a:ext cx="3044520" cy="466417"/>
          </a:xfrm>
          <a:prstGeom prst="rect">
            <a:avLst/>
          </a:prstGeom>
          <a:noFill/>
          <a:ln w="9525">
            <a:noFill/>
            <a:miter lim="800000"/>
            <a:headEnd/>
            <a:tailEnd/>
          </a:ln>
        </p:spPr>
        <p:txBody>
          <a:bodyPr vert="horz" wrap="square" lIns="91498" tIns="45747" rIns="91498" bIns="45747" numCol="1" anchor="t" anchorCtr="0" compatLnSpc="1">
            <a:prstTxWarp prst="textNoShape">
              <a:avLst/>
            </a:prstTxWarp>
          </a:bodyPr>
          <a:lstStyle>
            <a:lvl1pPr algn="r" defTabSz="913570">
              <a:defRPr sz="1200">
                <a:solidFill>
                  <a:schemeClr val="tx1"/>
                </a:solidFill>
                <a:latin typeface="Arial" charset="0"/>
              </a:defRPr>
            </a:lvl1pPr>
          </a:lstStyle>
          <a:p>
            <a:pPr>
              <a:defRPr/>
            </a:pPr>
            <a:endParaRPr lang="en-US" dirty="0"/>
          </a:p>
        </p:txBody>
      </p:sp>
      <p:sp>
        <p:nvSpPr>
          <p:cNvPr id="215044" name="Rectangle 4"/>
          <p:cNvSpPr>
            <a:spLocks noGrp="1" noChangeArrowheads="1"/>
          </p:cNvSpPr>
          <p:nvPr>
            <p:ph type="ftr" sz="quarter" idx="2"/>
          </p:nvPr>
        </p:nvSpPr>
        <p:spPr bwMode="auto">
          <a:xfrm>
            <a:off x="1" y="8841086"/>
            <a:ext cx="3044520" cy="466417"/>
          </a:xfrm>
          <a:prstGeom prst="rect">
            <a:avLst/>
          </a:prstGeom>
          <a:noFill/>
          <a:ln w="9525">
            <a:noFill/>
            <a:miter lim="800000"/>
            <a:headEnd/>
            <a:tailEnd/>
          </a:ln>
        </p:spPr>
        <p:txBody>
          <a:bodyPr vert="horz" wrap="square" lIns="91498" tIns="45747" rIns="91498" bIns="45747" numCol="1" anchor="b" anchorCtr="0" compatLnSpc="1">
            <a:prstTxWarp prst="textNoShape">
              <a:avLst/>
            </a:prstTxWarp>
          </a:bodyPr>
          <a:lstStyle>
            <a:lvl1pPr defTabSz="913570">
              <a:defRPr sz="1200">
                <a:solidFill>
                  <a:schemeClr val="tx1"/>
                </a:solidFill>
                <a:latin typeface="Arial" charset="0"/>
              </a:defRPr>
            </a:lvl1pPr>
          </a:lstStyle>
          <a:p>
            <a:pPr>
              <a:defRPr/>
            </a:pPr>
            <a:endParaRPr lang="en-US" dirty="0"/>
          </a:p>
        </p:txBody>
      </p:sp>
      <p:sp>
        <p:nvSpPr>
          <p:cNvPr id="215045" name="Rectangle 5"/>
          <p:cNvSpPr>
            <a:spLocks noGrp="1" noChangeArrowheads="1"/>
          </p:cNvSpPr>
          <p:nvPr>
            <p:ph type="sldNum" sz="quarter" idx="3"/>
          </p:nvPr>
        </p:nvSpPr>
        <p:spPr bwMode="auto">
          <a:xfrm>
            <a:off x="3976979" y="8841086"/>
            <a:ext cx="3044520" cy="466417"/>
          </a:xfrm>
          <a:prstGeom prst="rect">
            <a:avLst/>
          </a:prstGeom>
          <a:noFill/>
          <a:ln w="9525">
            <a:noFill/>
            <a:miter lim="800000"/>
            <a:headEnd/>
            <a:tailEnd/>
          </a:ln>
        </p:spPr>
        <p:txBody>
          <a:bodyPr vert="horz" wrap="square" lIns="91498" tIns="45747" rIns="91498" bIns="45747" numCol="1" anchor="b" anchorCtr="0" compatLnSpc="1">
            <a:prstTxWarp prst="textNoShape">
              <a:avLst/>
            </a:prstTxWarp>
          </a:bodyPr>
          <a:lstStyle>
            <a:lvl1pPr algn="r" defTabSz="913570">
              <a:defRPr sz="1200">
                <a:solidFill>
                  <a:schemeClr val="tx1"/>
                </a:solidFill>
                <a:latin typeface="Arial" charset="0"/>
              </a:defRPr>
            </a:lvl1pPr>
          </a:lstStyle>
          <a:p>
            <a:pPr>
              <a:defRPr/>
            </a:pPr>
            <a:fld id="{12EEBFB5-FA42-4CD4-AA34-3AA0FBABBE24}" type="slidenum">
              <a:rPr lang="en-US"/>
              <a:pPr>
                <a:defRPr/>
              </a:pPr>
              <a:t>‹#›</a:t>
            </a:fld>
            <a:endParaRPr lang="en-US" dirty="0"/>
          </a:p>
        </p:txBody>
      </p:sp>
    </p:spTree>
    <p:extLst>
      <p:ext uri="{BB962C8B-B14F-4D97-AF65-F5344CB8AC3E}">
        <p14:creationId xmlns:p14="http://schemas.microsoft.com/office/powerpoint/2010/main" val="2220821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44520" cy="464814"/>
          </a:xfrm>
          <a:prstGeom prst="rect">
            <a:avLst/>
          </a:prstGeom>
          <a:noFill/>
          <a:ln w="9525">
            <a:noFill/>
            <a:miter lim="800000"/>
            <a:headEnd/>
            <a:tailEnd/>
          </a:ln>
        </p:spPr>
        <p:txBody>
          <a:bodyPr vert="horz" wrap="square" lIns="93233" tIns="46619" rIns="93233" bIns="46619" numCol="1" anchor="t" anchorCtr="0" compatLnSpc="1">
            <a:prstTxWarp prst="textNoShape">
              <a:avLst/>
            </a:prstTxWarp>
          </a:bodyPr>
          <a:lstStyle>
            <a:lvl1pPr defTabSz="927995">
              <a:defRPr sz="1200">
                <a:solidFill>
                  <a:schemeClr val="tx1"/>
                </a:solidFill>
                <a:latin typeface="Arial" charset="0"/>
              </a:defRPr>
            </a:lvl1pPr>
          </a:lstStyle>
          <a:p>
            <a:pPr>
              <a:defRPr/>
            </a:pPr>
            <a:endParaRPr lang="en-US" dirty="0"/>
          </a:p>
        </p:txBody>
      </p:sp>
      <p:sp>
        <p:nvSpPr>
          <p:cNvPr id="14339" name="Rectangle 3"/>
          <p:cNvSpPr>
            <a:spLocks noGrp="1" noChangeArrowheads="1"/>
          </p:cNvSpPr>
          <p:nvPr>
            <p:ph type="dt" idx="1"/>
          </p:nvPr>
        </p:nvSpPr>
        <p:spPr bwMode="auto">
          <a:xfrm>
            <a:off x="3976979" y="0"/>
            <a:ext cx="3044520" cy="464814"/>
          </a:xfrm>
          <a:prstGeom prst="rect">
            <a:avLst/>
          </a:prstGeom>
          <a:noFill/>
          <a:ln w="9525">
            <a:noFill/>
            <a:miter lim="800000"/>
            <a:headEnd/>
            <a:tailEnd/>
          </a:ln>
        </p:spPr>
        <p:txBody>
          <a:bodyPr vert="horz" wrap="square" lIns="93233" tIns="46619" rIns="93233" bIns="46619" numCol="1" anchor="t" anchorCtr="0" compatLnSpc="1">
            <a:prstTxWarp prst="textNoShape">
              <a:avLst/>
            </a:prstTxWarp>
          </a:bodyPr>
          <a:lstStyle>
            <a:lvl1pPr algn="r" defTabSz="927995">
              <a:defRPr sz="1200">
                <a:solidFill>
                  <a:schemeClr val="tx1"/>
                </a:solidFill>
                <a:latin typeface="Arial"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702958" y="4422148"/>
            <a:ext cx="5617197" cy="4188133"/>
          </a:xfrm>
          <a:prstGeom prst="rect">
            <a:avLst/>
          </a:prstGeom>
          <a:noFill/>
          <a:ln w="9525">
            <a:noFill/>
            <a:miter lim="800000"/>
            <a:headEnd/>
            <a:tailEnd/>
          </a:ln>
        </p:spPr>
        <p:txBody>
          <a:bodyPr vert="horz" wrap="square" lIns="93233" tIns="46619" rIns="93233" bIns="466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1" y="8842685"/>
            <a:ext cx="3044520" cy="464814"/>
          </a:xfrm>
          <a:prstGeom prst="rect">
            <a:avLst/>
          </a:prstGeom>
          <a:noFill/>
          <a:ln w="9525">
            <a:noFill/>
            <a:miter lim="800000"/>
            <a:headEnd/>
            <a:tailEnd/>
          </a:ln>
        </p:spPr>
        <p:txBody>
          <a:bodyPr vert="horz" wrap="square" lIns="93233" tIns="46619" rIns="93233" bIns="46619" numCol="1" anchor="b" anchorCtr="0" compatLnSpc="1">
            <a:prstTxWarp prst="textNoShape">
              <a:avLst/>
            </a:prstTxWarp>
          </a:bodyPr>
          <a:lstStyle>
            <a:lvl1pPr defTabSz="927995">
              <a:defRPr sz="1200">
                <a:solidFill>
                  <a:schemeClr val="tx1"/>
                </a:solidFill>
                <a:latin typeface="Arial" charset="0"/>
              </a:defRPr>
            </a:lvl1pPr>
          </a:lstStyle>
          <a:p>
            <a:pPr>
              <a:defRPr/>
            </a:pPr>
            <a:endParaRPr lang="en-US" dirty="0"/>
          </a:p>
        </p:txBody>
      </p:sp>
      <p:sp>
        <p:nvSpPr>
          <p:cNvPr id="14343" name="Rectangle 7"/>
          <p:cNvSpPr>
            <a:spLocks noGrp="1" noChangeArrowheads="1"/>
          </p:cNvSpPr>
          <p:nvPr>
            <p:ph type="sldNum" sz="quarter" idx="5"/>
          </p:nvPr>
        </p:nvSpPr>
        <p:spPr bwMode="auto">
          <a:xfrm>
            <a:off x="3976979" y="8842685"/>
            <a:ext cx="3044520" cy="464814"/>
          </a:xfrm>
          <a:prstGeom prst="rect">
            <a:avLst/>
          </a:prstGeom>
          <a:noFill/>
          <a:ln w="9525">
            <a:noFill/>
            <a:miter lim="800000"/>
            <a:headEnd/>
            <a:tailEnd/>
          </a:ln>
        </p:spPr>
        <p:txBody>
          <a:bodyPr vert="horz" wrap="square" lIns="93233" tIns="46619" rIns="93233" bIns="46619" numCol="1" anchor="b" anchorCtr="0" compatLnSpc="1">
            <a:prstTxWarp prst="textNoShape">
              <a:avLst/>
            </a:prstTxWarp>
          </a:bodyPr>
          <a:lstStyle>
            <a:lvl1pPr algn="r" defTabSz="927995">
              <a:defRPr sz="1200">
                <a:solidFill>
                  <a:schemeClr val="tx1"/>
                </a:solidFill>
                <a:latin typeface="Arial" charset="0"/>
              </a:defRPr>
            </a:lvl1pPr>
          </a:lstStyle>
          <a:p>
            <a:pPr>
              <a:defRPr/>
            </a:pPr>
            <a:fld id="{5D270BFB-CF21-467C-A7EC-3E44253B5315}" type="slidenum">
              <a:rPr lang="en-US"/>
              <a:pPr>
                <a:defRPr/>
              </a:pPr>
              <a:t>‹#›</a:t>
            </a:fld>
            <a:endParaRPr lang="en-US" dirty="0"/>
          </a:p>
        </p:txBody>
      </p:sp>
    </p:spTree>
    <p:extLst>
      <p:ext uri="{BB962C8B-B14F-4D97-AF65-F5344CB8AC3E}">
        <p14:creationId xmlns:p14="http://schemas.microsoft.com/office/powerpoint/2010/main" val="66960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a:t>
            </a:fld>
            <a:endParaRPr lang="en-US" dirty="0"/>
          </a:p>
        </p:txBody>
      </p:sp>
    </p:spTree>
    <p:extLst>
      <p:ext uri="{BB962C8B-B14F-4D97-AF65-F5344CB8AC3E}">
        <p14:creationId xmlns:p14="http://schemas.microsoft.com/office/powerpoint/2010/main" val="3426441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11</a:t>
            </a:fld>
            <a:endParaRPr lang="en-US" dirty="0"/>
          </a:p>
        </p:txBody>
      </p:sp>
    </p:spTree>
    <p:extLst>
      <p:ext uri="{BB962C8B-B14F-4D97-AF65-F5344CB8AC3E}">
        <p14:creationId xmlns:p14="http://schemas.microsoft.com/office/powerpoint/2010/main" val="173699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12</a:t>
            </a:fld>
            <a:endParaRPr lang="en-US" dirty="0"/>
          </a:p>
        </p:txBody>
      </p:sp>
    </p:spTree>
    <p:extLst>
      <p:ext uri="{BB962C8B-B14F-4D97-AF65-F5344CB8AC3E}">
        <p14:creationId xmlns:p14="http://schemas.microsoft.com/office/powerpoint/2010/main" val="3992290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13</a:t>
            </a:fld>
            <a:endParaRPr lang="en-US" dirty="0"/>
          </a:p>
        </p:txBody>
      </p:sp>
    </p:spTree>
    <p:extLst>
      <p:ext uri="{BB962C8B-B14F-4D97-AF65-F5344CB8AC3E}">
        <p14:creationId xmlns:p14="http://schemas.microsoft.com/office/powerpoint/2010/main" val="58516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14</a:t>
            </a:fld>
            <a:endParaRPr lang="en-US" dirty="0"/>
          </a:p>
        </p:txBody>
      </p:sp>
    </p:spTree>
    <p:extLst>
      <p:ext uri="{BB962C8B-B14F-4D97-AF65-F5344CB8AC3E}">
        <p14:creationId xmlns:p14="http://schemas.microsoft.com/office/powerpoint/2010/main" val="205733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15</a:t>
            </a:fld>
            <a:endParaRPr lang="en-US" dirty="0"/>
          </a:p>
        </p:txBody>
      </p:sp>
    </p:spTree>
    <p:extLst>
      <p:ext uri="{BB962C8B-B14F-4D97-AF65-F5344CB8AC3E}">
        <p14:creationId xmlns:p14="http://schemas.microsoft.com/office/powerpoint/2010/main" val="1523487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16</a:t>
            </a:fld>
            <a:endParaRPr lang="en-US" dirty="0"/>
          </a:p>
        </p:txBody>
      </p:sp>
    </p:spTree>
    <p:extLst>
      <p:ext uri="{BB962C8B-B14F-4D97-AF65-F5344CB8AC3E}">
        <p14:creationId xmlns:p14="http://schemas.microsoft.com/office/powerpoint/2010/main" val="154043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indications of the eruption</a:t>
            </a:r>
            <a:r>
              <a:rPr lang="en-US" baseline="0" dirty="0" smtClean="0"/>
              <a:t> came from pilot reports, 0018 UTC 28 March 2016 (ash FL200 and below) with volcano in green status.  Eruptions peaked 08-16 UTC 28 March with tops to FL400 and lightning, but nearly continuous eruptions persisted for around 36 hours.   Fortunately, skies were generally not cloudy allowing for good viewing of the ash for a large portion of the event.  Little directional wind shear existed which kept the ash confined to a more narrow plume, but the ash was transported a long distance (through AK and much of Canada) as it was caught up in strong winds. </a:t>
            </a:r>
          </a:p>
          <a:p>
            <a:endParaRPr lang="en-US" baseline="0" dirty="0" smtClean="0"/>
          </a:p>
          <a:p>
            <a:pPr defTabSz="915772">
              <a:defRPr/>
            </a:pPr>
            <a:r>
              <a:rPr lang="en-US" baseline="0" dirty="0" smtClean="0"/>
              <a:t>Around 6200 passengers on Alaska Airlines alone dealt with flight cancellations in Alaska.  Other smaller aviation groups were also significantly impacted with flight cancelations.   High level flights deviated from their typical routes to avoid the ash.  Fortunately the impacts were only felt for around 2 days in Alaska. </a:t>
            </a:r>
            <a:endParaRPr lang="en-US" dirty="0" smtClean="0"/>
          </a:p>
          <a:p>
            <a:endParaRPr lang="en-US" baseline="0" dirty="0" smtClean="0"/>
          </a:p>
          <a:p>
            <a:r>
              <a:rPr lang="en-US" dirty="0" smtClean="0"/>
              <a:t>Himwari-8</a:t>
            </a:r>
            <a:r>
              <a:rPr lang="en-US" baseline="0" dirty="0" smtClean="0"/>
              <a:t> (H-8) provided a reasonable good view of the eruption, despite </a:t>
            </a:r>
            <a:r>
              <a:rPr lang="en-US" baseline="0" dirty="0" err="1" smtClean="0"/>
              <a:t>Pavlof</a:t>
            </a:r>
            <a:r>
              <a:rPr lang="en-US" baseline="0" dirty="0" smtClean="0"/>
              <a:t> being on the limb of the imagery.   Significant parallax issues existed with H-8, but the high temporal resolution provided excellent monitoring of the ongoing activity, which was especially helpful when the eruptions were more minor and not viewed in GOES (no brightness temperature difference).   Recall GOES does not have all the channels necessary to identify volcanic ash clouds well.  New RGB from POES imagery available in our operational system were also used for the first time while monitoring a volcanic eruption over Alaska.   Automated alerts of satellite derived products (ash height) detected in satellite imagery were also utilized as has been the case for years.  SO2 detection was used, especially near the end of the event, to determine where ash could be located since ash signatures on satellite were waning.   No documented ash encounters or observations of sulfur smell</a:t>
            </a:r>
          </a:p>
          <a:p>
            <a:r>
              <a:rPr lang="en-US" baseline="0" dirty="0" smtClean="0"/>
              <a:t> </a:t>
            </a:r>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17</a:t>
            </a:fld>
            <a:endParaRPr lang="en-US" dirty="0"/>
          </a:p>
        </p:txBody>
      </p:sp>
    </p:spTree>
    <p:extLst>
      <p:ext uri="{BB962C8B-B14F-4D97-AF65-F5344CB8AC3E}">
        <p14:creationId xmlns:p14="http://schemas.microsoft.com/office/powerpoint/2010/main" val="1793184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18</a:t>
            </a:fld>
            <a:endParaRPr lang="en-US" dirty="0"/>
          </a:p>
        </p:txBody>
      </p:sp>
    </p:spTree>
    <p:extLst>
      <p:ext uri="{BB962C8B-B14F-4D97-AF65-F5344CB8AC3E}">
        <p14:creationId xmlns:p14="http://schemas.microsoft.com/office/powerpoint/2010/main" val="119789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19</a:t>
            </a:fld>
            <a:endParaRPr lang="en-US" dirty="0"/>
          </a:p>
        </p:txBody>
      </p:sp>
    </p:spTree>
    <p:extLst>
      <p:ext uri="{BB962C8B-B14F-4D97-AF65-F5344CB8AC3E}">
        <p14:creationId xmlns:p14="http://schemas.microsoft.com/office/powerpoint/2010/main" val="373347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 of offices in Anchorage – here</a:t>
            </a:r>
            <a:r>
              <a:rPr lang="en-US" baseline="0" dirty="0" smtClean="0"/>
              <a:t> at Sand Lake – WFO, RFC, AAWU, Regional Facilities    Palmer (one hour northeast) is the NTWC</a:t>
            </a:r>
          </a:p>
          <a:p>
            <a:endParaRPr lang="en-US" baseline="0" dirty="0" smtClean="0"/>
          </a:p>
          <a:p>
            <a:r>
              <a:rPr lang="en-US" baseline="0" dirty="0" smtClean="0"/>
              <a:t>Fairbanks and Juneau are the other 2 WFOs   11 WSOs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2</a:t>
            </a:fld>
            <a:endParaRPr lang="en-US" dirty="0"/>
          </a:p>
        </p:txBody>
      </p:sp>
    </p:spTree>
    <p:extLst>
      <p:ext uri="{BB962C8B-B14F-4D97-AF65-F5344CB8AC3E}">
        <p14:creationId xmlns:p14="http://schemas.microsoft.com/office/powerpoint/2010/main" val="340894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p:spPr>
        <p:txBody>
          <a:bodyPr/>
          <a:lstStyle/>
          <a:p>
            <a:fld id="{A018DF3A-49B8-4C67-BD4A-11FF34D93EEE}" type="slidenum">
              <a:rPr lang="en-US" smtClean="0"/>
              <a:pPr/>
              <a:t>4</a:t>
            </a:fld>
            <a:endParaRPr 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97179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5</a:t>
            </a:fld>
            <a:endParaRPr lang="en-US" dirty="0"/>
          </a:p>
        </p:txBody>
      </p:sp>
    </p:spTree>
    <p:extLst>
      <p:ext uri="{BB962C8B-B14F-4D97-AF65-F5344CB8AC3E}">
        <p14:creationId xmlns:p14="http://schemas.microsoft.com/office/powerpoint/2010/main" val="1569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6</a:t>
            </a:fld>
            <a:endParaRPr lang="en-US" dirty="0"/>
          </a:p>
        </p:txBody>
      </p:sp>
    </p:spTree>
    <p:extLst>
      <p:ext uri="{BB962C8B-B14F-4D97-AF65-F5344CB8AC3E}">
        <p14:creationId xmlns:p14="http://schemas.microsoft.com/office/powerpoint/2010/main" val="78013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7</a:t>
            </a:fld>
            <a:endParaRPr lang="en-US" dirty="0"/>
          </a:p>
        </p:txBody>
      </p:sp>
    </p:spTree>
    <p:extLst>
      <p:ext uri="{BB962C8B-B14F-4D97-AF65-F5344CB8AC3E}">
        <p14:creationId xmlns:p14="http://schemas.microsoft.com/office/powerpoint/2010/main" val="223212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8</a:t>
            </a:fld>
            <a:endParaRPr lang="en-US" dirty="0"/>
          </a:p>
        </p:txBody>
      </p:sp>
    </p:spTree>
    <p:extLst>
      <p:ext uri="{BB962C8B-B14F-4D97-AF65-F5344CB8AC3E}">
        <p14:creationId xmlns:p14="http://schemas.microsoft.com/office/powerpoint/2010/main" val="309121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9</a:t>
            </a:fld>
            <a:endParaRPr lang="en-US" dirty="0"/>
          </a:p>
        </p:txBody>
      </p:sp>
    </p:spTree>
    <p:extLst>
      <p:ext uri="{BB962C8B-B14F-4D97-AF65-F5344CB8AC3E}">
        <p14:creationId xmlns:p14="http://schemas.microsoft.com/office/powerpoint/2010/main" val="173349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270BFB-CF21-467C-A7EC-3E44253B5315}" type="slidenum">
              <a:rPr lang="en-US" smtClean="0"/>
              <a:pPr>
                <a:defRPr/>
              </a:pPr>
              <a:t>10</a:t>
            </a:fld>
            <a:endParaRPr lang="en-US" dirty="0"/>
          </a:p>
        </p:txBody>
      </p:sp>
    </p:spTree>
    <p:extLst>
      <p:ext uri="{BB962C8B-B14F-4D97-AF65-F5344CB8AC3E}">
        <p14:creationId xmlns:p14="http://schemas.microsoft.com/office/powerpoint/2010/main" val="15694721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4" name="Rectangle 4"/>
          <p:cNvSpPr/>
          <p:nvPr/>
        </p:nvSpPr>
        <p:spPr>
          <a:xfrm>
            <a:off x="0" y="22098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p>
        </p:txBody>
      </p:sp>
      <p:sp>
        <p:nvSpPr>
          <p:cNvPr id="5" name="Rectangle 22" descr="latest_MaxT_conus"/>
          <p:cNvSpPr>
            <a:spLocks noChangeArrowheads="1"/>
          </p:cNvSpPr>
          <p:nvPr userDrawn="1"/>
        </p:nvSpPr>
        <p:spPr bwMode="auto">
          <a:xfrm>
            <a:off x="152400" y="3733800"/>
            <a:ext cx="1673225" cy="1371600"/>
          </a:xfrm>
          <a:prstGeom prst="rect">
            <a:avLst/>
          </a:prstGeom>
          <a:blipFill dpi="0" rotWithShape="1">
            <a:blip r:embed="rId3"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6" name="Rectangle 25" descr="Fire"/>
          <p:cNvSpPr>
            <a:spLocks noChangeArrowheads="1"/>
          </p:cNvSpPr>
          <p:nvPr userDrawn="1"/>
        </p:nvSpPr>
        <p:spPr bwMode="auto">
          <a:xfrm>
            <a:off x="1943100" y="3733800"/>
            <a:ext cx="1673225" cy="1371600"/>
          </a:xfrm>
          <a:prstGeom prst="rect">
            <a:avLst/>
          </a:prstGeom>
          <a:blipFill dpi="0" rotWithShape="1">
            <a:blip r:embed="rId4"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7" name="Rectangle 26" descr="main_Katrina"/>
          <p:cNvSpPr>
            <a:spLocks noChangeArrowheads="1"/>
          </p:cNvSpPr>
          <p:nvPr userDrawn="1"/>
        </p:nvSpPr>
        <p:spPr bwMode="auto">
          <a:xfrm>
            <a:off x="3735388" y="3733800"/>
            <a:ext cx="1673225" cy="1371600"/>
          </a:xfrm>
          <a:prstGeom prst="rect">
            <a:avLst/>
          </a:prstGeom>
          <a:blipFill dpi="0" rotWithShape="1">
            <a:blip r:embed="rId5"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8" name="Rectangle 27" descr="flood2"/>
          <p:cNvSpPr>
            <a:spLocks noChangeArrowheads="1"/>
          </p:cNvSpPr>
          <p:nvPr userDrawn="1"/>
        </p:nvSpPr>
        <p:spPr bwMode="auto">
          <a:xfrm>
            <a:off x="5526088" y="3733800"/>
            <a:ext cx="1673225" cy="1371600"/>
          </a:xfrm>
          <a:prstGeom prst="rect">
            <a:avLst/>
          </a:prstGeom>
          <a:blipFill dpi="0" rotWithShape="1">
            <a:blip r:embed="rId6" cstate="print">
              <a:lum bright="12000"/>
            </a:blip>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9" name="Rectangle 28" descr="Lightning3"/>
          <p:cNvSpPr>
            <a:spLocks noChangeArrowheads="1"/>
          </p:cNvSpPr>
          <p:nvPr userDrawn="1"/>
        </p:nvSpPr>
        <p:spPr bwMode="auto">
          <a:xfrm>
            <a:off x="7318375" y="3733800"/>
            <a:ext cx="1673225" cy="1371600"/>
          </a:xfrm>
          <a:prstGeom prst="rect">
            <a:avLst/>
          </a:prstGeom>
          <a:blipFill dpi="0" rotWithShape="1">
            <a:blip r:embed="rId7"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10" name="Rectangle 29" descr="drought"/>
          <p:cNvSpPr>
            <a:spLocks noChangeArrowheads="1"/>
          </p:cNvSpPr>
          <p:nvPr userDrawn="1"/>
        </p:nvSpPr>
        <p:spPr bwMode="auto">
          <a:xfrm>
            <a:off x="150813" y="2286000"/>
            <a:ext cx="1673225" cy="1371600"/>
          </a:xfrm>
          <a:prstGeom prst="rect">
            <a:avLst/>
          </a:prstGeom>
          <a:blipFill dpi="0" rotWithShape="1">
            <a:blip r:embed="rId8"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11" name="Rectangle 30" descr="d2d-sat"/>
          <p:cNvSpPr>
            <a:spLocks noChangeArrowheads="1"/>
          </p:cNvSpPr>
          <p:nvPr userDrawn="1"/>
        </p:nvSpPr>
        <p:spPr bwMode="auto">
          <a:xfrm>
            <a:off x="1941513" y="2286000"/>
            <a:ext cx="1673225" cy="1371600"/>
          </a:xfrm>
          <a:prstGeom prst="rect">
            <a:avLst/>
          </a:prstGeom>
          <a:blipFill dpi="0" rotWithShape="1">
            <a:blip r:embed="rId9"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12" name="Rectangle 31" descr="Tornadosm"/>
          <p:cNvSpPr>
            <a:spLocks noChangeArrowheads="1"/>
          </p:cNvSpPr>
          <p:nvPr userDrawn="1"/>
        </p:nvSpPr>
        <p:spPr bwMode="auto">
          <a:xfrm>
            <a:off x="3733800" y="2286000"/>
            <a:ext cx="1673225" cy="1371600"/>
          </a:xfrm>
          <a:prstGeom prst="rect">
            <a:avLst/>
          </a:prstGeom>
          <a:blipFill dpi="0" rotWithShape="1">
            <a:blip r:embed="rId10"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13" name="Rectangle 32" descr="spaceweather"/>
          <p:cNvSpPr>
            <a:spLocks noChangeArrowheads="1"/>
          </p:cNvSpPr>
          <p:nvPr userDrawn="1"/>
        </p:nvSpPr>
        <p:spPr bwMode="auto">
          <a:xfrm>
            <a:off x="5524500" y="2286000"/>
            <a:ext cx="1673225" cy="1371600"/>
          </a:xfrm>
          <a:prstGeom prst="rect">
            <a:avLst/>
          </a:prstGeom>
          <a:blipFill dpi="0" rotWithShape="1">
            <a:blip r:embed="rId11"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14" name="Rectangle 33" descr="winter"/>
          <p:cNvSpPr>
            <a:spLocks noChangeArrowheads="1"/>
          </p:cNvSpPr>
          <p:nvPr userDrawn="1"/>
        </p:nvSpPr>
        <p:spPr bwMode="auto">
          <a:xfrm>
            <a:off x="7316788" y="2286000"/>
            <a:ext cx="1673225" cy="1371600"/>
          </a:xfrm>
          <a:prstGeom prst="rect">
            <a:avLst/>
          </a:prstGeom>
          <a:blipFill dpi="0" rotWithShape="1">
            <a:blip r:embed="rId12" cstate="print"/>
            <a:srcRect/>
            <a:stretch>
              <a:fillRect/>
            </a:stretch>
          </a:blipFill>
          <a:ln w="25400" algn="ctr">
            <a:solidFill>
              <a:srgbClr val="FFFFFF">
                <a:alpha val="74901"/>
              </a:srgbClr>
            </a:solidFill>
            <a:miter lim="800000"/>
            <a:headEnd/>
            <a:tailEnd/>
          </a:ln>
          <a:effectLst>
            <a:outerShdw sx="102000" sy="102000" algn="ctr" rotWithShape="0">
              <a:srgbClr val="000000">
                <a:alpha val="39999"/>
              </a:srgbClr>
            </a:outerShdw>
          </a:effectLst>
        </p:spPr>
        <p:txBody>
          <a:bodyPr wrap="none" anchor="ctr"/>
          <a:lstStyle/>
          <a:p>
            <a:pPr algn="ctr">
              <a:defRPr/>
            </a:pPr>
            <a:endParaRPr lang="en-US" dirty="0"/>
          </a:p>
        </p:txBody>
      </p:sp>
      <p:sp>
        <p:nvSpPr>
          <p:cNvPr id="64514" name="Rectangle 2"/>
          <p:cNvSpPr>
            <a:spLocks noGrp="1" noChangeArrowheads="1"/>
          </p:cNvSpPr>
          <p:nvPr>
            <p:ph type="ctrTitle"/>
          </p:nvPr>
        </p:nvSpPr>
        <p:spPr>
          <a:xfrm>
            <a:off x="0" y="0"/>
            <a:ext cx="9144000" cy="2209800"/>
          </a:xfrm>
          <a:ln/>
        </p:spPr>
        <p:txBody>
          <a:bodyPr/>
          <a:lstStyle>
            <a:lvl1pPr algn="l">
              <a:defRPr sz="5400">
                <a:effectLst>
                  <a:outerShdw blurRad="38100" dist="38100" dir="2700000" algn="tl">
                    <a:srgbClr val="000000">
                      <a:alpha val="43137"/>
                    </a:srgbClr>
                  </a:outerShdw>
                </a:effectLst>
                <a:latin typeface="Franklin Gothic Heavy" pitchFamily="34" charset="0"/>
              </a:defRPr>
            </a:lvl1pPr>
          </a:lstStyle>
          <a:p>
            <a:r>
              <a:rPr lang="en-US" smtClean="0"/>
              <a:t>Click to edit Master title style</a:t>
            </a:r>
            <a:endParaRPr lang="en-US" dirty="0"/>
          </a:p>
        </p:txBody>
      </p:sp>
      <p:sp>
        <p:nvSpPr>
          <p:cNvPr id="64515" name="Rectangle 3"/>
          <p:cNvSpPr>
            <a:spLocks noGrp="1" noChangeArrowheads="1"/>
          </p:cNvSpPr>
          <p:nvPr>
            <p:ph type="subTitle" idx="1"/>
          </p:nvPr>
        </p:nvSpPr>
        <p:spPr>
          <a:xfrm>
            <a:off x="0" y="5181600"/>
            <a:ext cx="5486400" cy="1676400"/>
          </a:xfrm>
        </p:spPr>
        <p:txBody>
          <a:bodyPr tIns="182880" rIns="182880"/>
          <a:lstStyle>
            <a:lvl1pPr marL="0" indent="0" algn="l">
              <a:defRPr sz="3200">
                <a:solidFill>
                  <a:srgbClr val="FFFFCC"/>
                </a:solidFill>
                <a:latin typeface="Franklin Gothic Medium Cond" pitchFamily="34" charset="0"/>
              </a:defRPr>
            </a:lvl1pPr>
          </a:lstStyle>
          <a:p>
            <a:r>
              <a:rPr lang="en-US" dirty="0" smtClean="0"/>
              <a:t>Click to edit Master subtitle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620000" cy="1371600"/>
          </a:xfrm>
        </p:spPr>
        <p:txBody>
          <a:bodyPr/>
          <a:lstStyle/>
          <a:p>
            <a:r>
              <a:rPr lang="en-US"/>
              <a:t>Click to edit Master title style</a:t>
            </a:r>
          </a:p>
        </p:txBody>
      </p:sp>
      <p:sp>
        <p:nvSpPr>
          <p:cNvPr id="3" name="Chart Placeholder 2"/>
          <p:cNvSpPr>
            <a:spLocks noGrp="1"/>
          </p:cNvSpPr>
          <p:nvPr>
            <p:ph type="chart" idx="1"/>
          </p:nvPr>
        </p:nvSpPr>
        <p:spPr>
          <a:xfrm>
            <a:off x="304800" y="1676400"/>
            <a:ext cx="8534400" cy="4876800"/>
          </a:xfrm>
        </p:spPr>
        <p:txBody>
          <a:bodyPr/>
          <a:lstStyle/>
          <a:p>
            <a:pPr lvl="0"/>
            <a:endParaRPr lang="en-US" noProof="0" dirty="0"/>
          </a:p>
        </p:txBody>
      </p:sp>
      <p:sp>
        <p:nvSpPr>
          <p:cNvPr id="4" name="Slide Number Placeholder 3"/>
          <p:cNvSpPr>
            <a:spLocks noGrp="1"/>
          </p:cNvSpPr>
          <p:nvPr>
            <p:ph type="sldNum" sz="quarter" idx="10"/>
          </p:nvPr>
        </p:nvSpPr>
        <p:spPr/>
        <p:txBody>
          <a:bodyPr/>
          <a:lstStyle>
            <a:lvl1pPr>
              <a:defRPr/>
            </a:lvl1pPr>
          </a:lstStyle>
          <a:p>
            <a:pPr>
              <a:defRPr/>
            </a:pPr>
            <a:fld id="{46C63BB7-E87B-4879-9464-1134CF38D343}"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Rectangle 6"/>
          <p:cNvSpPr>
            <a:spLocks noGrp="1" noChangeArrowheads="1"/>
          </p:cNvSpPr>
          <p:nvPr>
            <p:ph type="sldNum" sz="quarter" idx="10"/>
          </p:nvPr>
        </p:nvSpPr>
        <p:spPr/>
        <p:txBody>
          <a:bodyPr/>
          <a:lstStyle>
            <a:lvl1pPr>
              <a:defRPr/>
            </a:lvl1pPr>
          </a:lstStyle>
          <a:p>
            <a:pPr>
              <a:defRPr/>
            </a:pPr>
            <a:fld id="{3F41E351-273B-44E3-83FC-8945BC8C2011}" type="slidenum">
              <a:rPr lang="en-US"/>
              <a:pPr>
                <a:defRPr/>
              </a:pPr>
              <a:t>‹#›</a:t>
            </a:fld>
            <a:endParaRPr lang="en-US" dirty="0"/>
          </a:p>
        </p:txBody>
      </p:sp>
      <p:sp>
        <p:nvSpPr>
          <p:cNvPr id="5" name="Footer Placeholder 14"/>
          <p:cNvSpPr>
            <a:spLocks noGrp="1"/>
          </p:cNvSpPr>
          <p:nvPr>
            <p:ph type="ftr" sz="quarter" idx="11"/>
          </p:nvPr>
        </p:nvSpPr>
        <p:spPr/>
        <p:txBody>
          <a:bodyPr/>
          <a:lstStyle>
            <a:lvl1pPr>
              <a:defRPr/>
            </a:lvl1pPr>
          </a:lstStyle>
          <a:p>
            <a:pPr>
              <a:defRPr/>
            </a:pPr>
            <a:endParaRPr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600200"/>
            <a:ext cx="3771900" cy="4953000"/>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5372100" y="1600200"/>
            <a:ext cx="3771900" cy="4953000"/>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Rectangle 6"/>
          <p:cNvSpPr>
            <a:spLocks noGrp="1" noChangeArrowheads="1"/>
          </p:cNvSpPr>
          <p:nvPr>
            <p:ph type="sldNum" sz="quarter" idx="10"/>
          </p:nvPr>
        </p:nvSpPr>
        <p:spPr/>
        <p:txBody>
          <a:bodyPr/>
          <a:lstStyle>
            <a:lvl1pPr>
              <a:defRPr/>
            </a:lvl1pPr>
          </a:lstStyle>
          <a:p>
            <a:pPr>
              <a:defRPr/>
            </a:pPr>
            <a:fld id="{53906FA3-AC9F-4340-860C-27193E833428}" type="slidenum">
              <a:rPr lang="en-US"/>
              <a:pPr>
                <a:defRPr/>
              </a:pPr>
              <a:t>‹#›</a:t>
            </a:fld>
            <a:endParaRPr lang="en-US" dirty="0"/>
          </a:p>
        </p:txBody>
      </p:sp>
      <p:sp>
        <p:nvSpPr>
          <p:cNvPr id="6" name="Footer Placeholder 14"/>
          <p:cNvSpPr>
            <a:spLocks noGrp="1"/>
          </p:cNvSpPr>
          <p:nvPr>
            <p:ph type="ftr" sz="quarter" idx="11"/>
          </p:nvPr>
        </p:nvSpPr>
        <p:spPr/>
        <p:txBody>
          <a:bodyPr/>
          <a:lstStyle>
            <a:lvl1pPr>
              <a:defRPr/>
            </a:lvl1pPr>
          </a:lstStyle>
          <a:p>
            <a:pPr>
              <a:defRPr/>
            </a:pPr>
            <a:endParaRPr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35113"/>
            <a:ext cx="4341904" cy="639762"/>
          </a:xfrm>
        </p:spPr>
        <p:txBody>
          <a:bodyPr anchor="b"/>
          <a:lstStyle>
            <a:lvl1pPr marL="0" indent="0">
              <a:buNone/>
              <a:defRPr sz="2000" b="0">
                <a:solidFill>
                  <a:schemeClr val="accent1">
                    <a:lumMod val="50000"/>
                  </a:schemeClr>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183130"/>
            <a:ext cx="4341904" cy="4370070"/>
          </a:xfrm>
        </p:spPr>
        <p:txBody>
          <a:bodyPr/>
          <a:lstStyle>
            <a:lvl1pPr>
              <a:lnSpc>
                <a:spcPct val="100000"/>
              </a:lnSpc>
              <a:spcBef>
                <a:spcPts val="600"/>
              </a:spcBef>
              <a:defRPr sz="1800"/>
            </a:lvl1pPr>
            <a:lvl2pPr>
              <a:defRPr sz="1600"/>
            </a:lvl2pPr>
            <a:lvl3pPr>
              <a:defRPr sz="1400"/>
            </a:lvl3pPr>
            <a:lvl4pPr>
              <a:defRPr sz="12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571791" y="1535113"/>
            <a:ext cx="4343609" cy="639762"/>
          </a:xfrm>
        </p:spPr>
        <p:txBody>
          <a:bodyPr anchor="b"/>
          <a:lstStyle>
            <a:lvl1pPr marL="0" indent="0">
              <a:buNone/>
              <a:defRPr sz="2000" b="0">
                <a:solidFill>
                  <a:srgbClr val="00B050"/>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791" y="2183130"/>
            <a:ext cx="4343609" cy="4370070"/>
          </a:xfrm>
        </p:spPr>
        <p:txBody>
          <a:bodyPr/>
          <a:lstStyle>
            <a:lvl1pPr>
              <a:lnSpc>
                <a:spcPct val="100000"/>
              </a:lnSpc>
              <a:spcBef>
                <a:spcPts val="600"/>
              </a:spcBef>
              <a:defRPr sz="1800"/>
            </a:lvl1pPr>
            <a:lvl2pPr>
              <a:defRPr sz="1600"/>
            </a:lvl2pPr>
            <a:lvl3pPr>
              <a:defRPr sz="1400"/>
            </a:lvl3pPr>
            <a:lvl4pPr>
              <a:defRPr sz="12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itle 8"/>
          <p:cNvSpPr>
            <a:spLocks noGrp="1"/>
          </p:cNvSpPr>
          <p:nvPr>
            <p:ph type="title"/>
          </p:nvPr>
        </p:nvSpPr>
        <p:spPr/>
        <p:txBody>
          <a:bodyPr/>
          <a:lstStyle/>
          <a:p>
            <a:r>
              <a:rPr lang="en-US" smtClean="0"/>
              <a:t>Click to edit Master title style</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CDE4D058-73FA-4C2F-80D0-54981FCF2993}" type="slidenum">
              <a:rPr lang="en-US"/>
              <a:pPr>
                <a:defRPr/>
              </a:pPr>
              <a:t>‹#›</a:t>
            </a:fld>
            <a:endParaRPr lang="en-US" dirty="0"/>
          </a:p>
        </p:txBody>
      </p:sp>
      <p:sp>
        <p:nvSpPr>
          <p:cNvPr id="8" name="Footer Placeholder 14"/>
          <p:cNvSpPr>
            <a:spLocks noGrp="1"/>
          </p:cNvSpPr>
          <p:nvPr>
            <p:ph type="ftr" sz="quarter" idx="11"/>
          </p:nvPr>
        </p:nvSpPr>
        <p:spPr/>
        <p:txBody>
          <a:bodyPr/>
          <a:lstStyle>
            <a:lvl1pPr>
              <a:defRPr/>
            </a:lvl1pPr>
          </a:lstStyle>
          <a:p>
            <a:pPr>
              <a:defRPr/>
            </a:pPr>
            <a:endParaRPr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6"/>
          <p:cNvSpPr>
            <a:spLocks noGrp="1" noChangeArrowheads="1"/>
          </p:cNvSpPr>
          <p:nvPr>
            <p:ph type="sldNum" sz="quarter" idx="10"/>
          </p:nvPr>
        </p:nvSpPr>
        <p:spPr/>
        <p:txBody>
          <a:bodyPr/>
          <a:lstStyle>
            <a:lvl1pPr>
              <a:defRPr/>
            </a:lvl1pPr>
          </a:lstStyle>
          <a:p>
            <a:pPr>
              <a:defRPr/>
            </a:pPr>
            <a:fld id="{D6209A94-BFC3-4D02-A8D7-FEFD63BA16BF}" type="slidenum">
              <a:rPr lang="en-US"/>
              <a:pPr>
                <a:defRPr/>
              </a:pPr>
              <a:t>‹#›</a:t>
            </a:fld>
            <a:endParaRPr lang="en-US" dirty="0"/>
          </a:p>
        </p:txBody>
      </p:sp>
      <p:sp>
        <p:nvSpPr>
          <p:cNvPr id="4" name="Footer Placeholder 14"/>
          <p:cNvSpPr>
            <a:spLocks noGrp="1"/>
          </p:cNvSpPr>
          <p:nvPr>
            <p:ph type="ftr" sz="quarter" idx="11"/>
          </p:nvPr>
        </p:nvSpPr>
        <p:spPr/>
        <p:txBody>
          <a:bodyPr/>
          <a:lstStyle>
            <a:lvl1pPr>
              <a:defRPr/>
            </a:lvl1pPr>
          </a:lstStyle>
          <a:p>
            <a:pPr>
              <a:defRPr/>
            </a:pPr>
            <a:endParaRPr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1BCC0BE1-8C13-4E32-B15A-92BAEC09F9F5}" type="slidenum">
              <a:rPr lang="en-US"/>
              <a:pPr>
                <a:defRPr/>
              </a:pPr>
              <a:t>‹#›</a:t>
            </a:fld>
            <a:endParaRPr lang="en-US" dirty="0"/>
          </a:p>
        </p:txBody>
      </p:sp>
      <p:sp>
        <p:nvSpPr>
          <p:cNvPr id="3" name="Footer Placeholder 14"/>
          <p:cNvSpPr>
            <a:spLocks noGrp="1"/>
          </p:cNvSpPr>
          <p:nvPr>
            <p:ph type="ftr" sz="quarter" idx="11"/>
          </p:nvPr>
        </p:nvSpPr>
        <p:spPr/>
        <p:txBody>
          <a:bodyPr/>
          <a:lstStyle>
            <a:lvl1pPr>
              <a:defRPr/>
            </a:lvl1pPr>
          </a:lstStyle>
          <a:p>
            <a:pPr>
              <a:defRPr/>
            </a:pPr>
            <a:endParaRPr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otally 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Vision">
    <p:spTree>
      <p:nvGrpSpPr>
        <p:cNvPr id="1" name=""/>
        <p:cNvGrpSpPr/>
        <p:nvPr/>
      </p:nvGrpSpPr>
      <p:grpSpPr>
        <a:xfrm>
          <a:off x="0" y="0"/>
          <a:ext cx="0" cy="0"/>
          <a:chOff x="0" y="0"/>
          <a:chExt cx="0" cy="0"/>
        </a:xfrm>
      </p:grpSpPr>
      <p:sp>
        <p:nvSpPr>
          <p:cNvPr id="7" name="TextBox 12"/>
          <p:cNvSpPr txBox="1"/>
          <p:nvPr userDrawn="1"/>
        </p:nvSpPr>
        <p:spPr>
          <a:xfrm>
            <a:off x="1879600" y="1447800"/>
            <a:ext cx="1524000" cy="584200"/>
          </a:xfrm>
          <a:prstGeom prst="rect">
            <a:avLst/>
          </a:prstGeom>
          <a:noFill/>
          <a:ln w="9525">
            <a:noFill/>
            <a:miter lim="800000"/>
            <a:headEnd/>
            <a:tailEnd/>
          </a:ln>
          <a:effectLst/>
        </p:spPr>
        <p:txBody>
          <a:bodyPr wrap="none">
            <a:spAutoFit/>
          </a:bodyPr>
          <a:lstStyle/>
          <a:p>
            <a:pPr algn="ctr">
              <a:defRPr/>
            </a:pPr>
            <a:r>
              <a:rPr lang="en-US" sz="3200" dirty="0">
                <a:solidFill>
                  <a:srgbClr val="000066"/>
                </a:solidFill>
                <a:latin typeface="Franklin Gothic Heavy" pitchFamily="34" charset="0"/>
              </a:rPr>
              <a:t>VISION</a:t>
            </a:r>
          </a:p>
        </p:txBody>
      </p:sp>
      <p:sp>
        <p:nvSpPr>
          <p:cNvPr id="9" name="TextBox 17"/>
          <p:cNvSpPr txBox="1"/>
          <p:nvPr userDrawn="1"/>
        </p:nvSpPr>
        <p:spPr>
          <a:xfrm>
            <a:off x="5395913" y="1447800"/>
            <a:ext cx="1857375" cy="584200"/>
          </a:xfrm>
          <a:prstGeom prst="rect">
            <a:avLst/>
          </a:prstGeom>
          <a:noFill/>
          <a:ln w="9525">
            <a:noFill/>
            <a:miter lim="800000"/>
            <a:headEnd/>
            <a:tailEnd/>
          </a:ln>
          <a:effectLst/>
        </p:spPr>
        <p:txBody>
          <a:bodyPr wrap="none">
            <a:spAutoFit/>
          </a:bodyPr>
          <a:lstStyle/>
          <a:p>
            <a:pPr algn="ctr">
              <a:defRPr/>
            </a:pPr>
            <a:r>
              <a:rPr lang="en-US" sz="3200" dirty="0">
                <a:solidFill>
                  <a:schemeClr val="accent5">
                    <a:lumMod val="50000"/>
                  </a:schemeClr>
                </a:solidFill>
                <a:latin typeface="Franklin Gothic Heavy" pitchFamily="34" charset="0"/>
              </a:rPr>
              <a:t>MISSION</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812800" y="1447800"/>
            <a:ext cx="3657600" cy="5093208"/>
          </a:xfrm>
          <a:gradFill>
            <a:gsLst>
              <a:gs pos="0">
                <a:schemeClr val="accent1">
                  <a:tint val="50000"/>
                  <a:satMod val="300000"/>
                </a:schemeClr>
              </a:gs>
              <a:gs pos="35000">
                <a:schemeClr val="accent1">
                  <a:tint val="37000"/>
                  <a:satMod val="300000"/>
                </a:schemeClr>
              </a:gs>
              <a:gs pos="100000">
                <a:schemeClr val="accent1">
                  <a:tint val="15000"/>
                  <a:satMod val="350000"/>
                  <a:alpha val="0"/>
                </a:schemeClr>
              </a:gs>
            </a:gsLst>
          </a:gradFill>
          <a:ln>
            <a:noFill/>
          </a:ln>
        </p:spPr>
        <p:style>
          <a:lnRef idx="1">
            <a:schemeClr val="accent1"/>
          </a:lnRef>
          <a:fillRef idx="2">
            <a:schemeClr val="accent1"/>
          </a:fillRef>
          <a:effectRef idx="1">
            <a:schemeClr val="accent1"/>
          </a:effectRef>
          <a:fontRef idx="minor">
            <a:schemeClr val="dk1"/>
          </a:fontRef>
        </p:style>
        <p:txBody>
          <a:bodyPr lIns="274320" tIns="2560320" rIns="274320" rtlCol="0"/>
          <a:lstStyle>
            <a:lvl1pPr algn="l" rtl="0" fontAlgn="base">
              <a:spcBef>
                <a:spcPct val="0"/>
              </a:spcBef>
              <a:spcAft>
                <a:spcPct val="0"/>
              </a:spcAft>
              <a:defRPr lang="en-US" sz="1800" dirty="0" smtClean="0">
                <a:solidFill>
                  <a:schemeClr val="accent1">
                    <a:lumMod val="75000"/>
                  </a:schemeClr>
                </a:solidFill>
                <a:latin typeface="Franklin Gothic Medium" pitchFamily="34" charset="0"/>
                <a:ea typeface="+mn-ea"/>
                <a:cs typeface="+mn-cs"/>
              </a:defRPr>
            </a:lvl1pPr>
            <a:lvl2pPr>
              <a:defRPr lang="en-US" sz="1800" dirty="0" smtClean="0">
                <a:solidFill>
                  <a:schemeClr val="accent1">
                    <a:lumMod val="75000"/>
                  </a:schemeClr>
                </a:solidFill>
                <a:latin typeface="Franklin Gothic Medium Cond" pitchFamily="34" charset="0"/>
              </a:defRPr>
            </a:lvl2pPr>
          </a:lstStyle>
          <a:p>
            <a:pPr lvl="0"/>
            <a:r>
              <a:rPr lang="en-US" dirty="0" smtClean="0"/>
              <a:t>Click to edit Master text styles</a:t>
            </a:r>
          </a:p>
          <a:p>
            <a:pPr lvl="1"/>
            <a:endParaRPr lang="en-US" dirty="0" smtClean="0"/>
          </a:p>
        </p:txBody>
      </p:sp>
      <p:sp>
        <p:nvSpPr>
          <p:cNvPr id="8" name="Text Placeholder 7"/>
          <p:cNvSpPr>
            <a:spLocks noGrp="1"/>
          </p:cNvSpPr>
          <p:nvPr>
            <p:ph type="body" sz="quarter" idx="13"/>
          </p:nvPr>
        </p:nvSpPr>
        <p:spPr>
          <a:xfrm>
            <a:off x="4495800" y="1447800"/>
            <a:ext cx="3657600" cy="5093208"/>
          </a:xfrm>
          <a:gradFill>
            <a:gsLst>
              <a:gs pos="0">
                <a:schemeClr val="accent5">
                  <a:tint val="50000"/>
                  <a:satMod val="300000"/>
                </a:schemeClr>
              </a:gs>
              <a:gs pos="35000">
                <a:schemeClr val="accent5">
                  <a:tint val="37000"/>
                  <a:satMod val="300000"/>
                </a:schemeClr>
              </a:gs>
              <a:gs pos="100000">
                <a:schemeClr val="accent5">
                  <a:tint val="15000"/>
                  <a:satMod val="350000"/>
                  <a:alpha val="0"/>
                </a:schemeClr>
              </a:gs>
            </a:gsLst>
          </a:gradFill>
          <a:ln>
            <a:noFill/>
          </a:ln>
        </p:spPr>
        <p:style>
          <a:lnRef idx="1">
            <a:schemeClr val="accent5"/>
          </a:lnRef>
          <a:fillRef idx="2">
            <a:schemeClr val="accent5"/>
          </a:fillRef>
          <a:effectRef idx="1">
            <a:schemeClr val="accent5"/>
          </a:effectRef>
          <a:fontRef idx="minor">
            <a:schemeClr val="dk1"/>
          </a:fontRef>
        </p:style>
        <p:txBody>
          <a:bodyPr lIns="274320" tIns="2560320" rIns="274320" rtlCol="0"/>
          <a:lstStyle>
            <a:lvl1pPr algn="r" rtl="0" fontAlgn="base">
              <a:spcBef>
                <a:spcPct val="0"/>
              </a:spcBef>
              <a:spcAft>
                <a:spcPct val="0"/>
              </a:spcAft>
              <a:defRPr lang="en-US" sz="1800" dirty="0" smtClean="0">
                <a:solidFill>
                  <a:srgbClr val="008000"/>
                </a:solidFill>
                <a:latin typeface="Franklin Gothic Medium" pitchFamily="34" charset="0"/>
                <a:ea typeface="+mn-ea"/>
                <a:cs typeface="+mn-cs"/>
              </a:defRPr>
            </a:lvl1pPr>
          </a:lstStyle>
          <a:p>
            <a:pPr lvl="0"/>
            <a:r>
              <a:rPr lang="en-US" dirty="0" smtClean="0"/>
              <a:t>Click to edit Master text styles</a:t>
            </a:r>
          </a:p>
        </p:txBody>
      </p:sp>
      <p:sp>
        <p:nvSpPr>
          <p:cNvPr id="12" name="Picture Placeholder 11"/>
          <p:cNvSpPr>
            <a:spLocks noGrp="1"/>
          </p:cNvSpPr>
          <p:nvPr>
            <p:ph type="pic" sz="quarter" idx="14"/>
          </p:nvPr>
        </p:nvSpPr>
        <p:spPr>
          <a:xfrm>
            <a:off x="965200" y="2057400"/>
            <a:ext cx="3352800" cy="1828800"/>
          </a:xfrm>
        </p:spPr>
        <p:txBody>
          <a:bodyPr/>
          <a:lstStyle/>
          <a:p>
            <a:pPr lvl="0"/>
            <a:endParaRPr lang="en-US" noProof="0" dirty="0"/>
          </a:p>
        </p:txBody>
      </p:sp>
      <p:sp>
        <p:nvSpPr>
          <p:cNvPr id="17" name="Picture Placeholder 11"/>
          <p:cNvSpPr>
            <a:spLocks noGrp="1"/>
          </p:cNvSpPr>
          <p:nvPr>
            <p:ph type="pic" sz="quarter" idx="15"/>
          </p:nvPr>
        </p:nvSpPr>
        <p:spPr>
          <a:xfrm>
            <a:off x="4648200" y="2057400"/>
            <a:ext cx="3352800" cy="1828800"/>
          </a:xfrm>
        </p:spPr>
        <p:txBody>
          <a:bodyPr/>
          <a:lstStyle/>
          <a:p>
            <a:pPr lvl="0"/>
            <a:endParaRPr lang="en-US" noProof="0" dirty="0"/>
          </a:p>
        </p:txBody>
      </p:sp>
      <p:sp>
        <p:nvSpPr>
          <p:cNvPr id="10" name="Footer Placeholder 2"/>
          <p:cNvSpPr>
            <a:spLocks noGrp="1"/>
          </p:cNvSpPr>
          <p:nvPr>
            <p:ph type="ftr" sz="quarter" idx="16"/>
          </p:nvPr>
        </p:nvSpPr>
        <p:spPr/>
        <p:txBody>
          <a:bodyPr/>
          <a:lstStyle>
            <a:lvl1pPr>
              <a:defRPr/>
            </a:lvl1pPr>
          </a:lstStyle>
          <a:p>
            <a:pPr>
              <a:defRPr/>
            </a:pPr>
            <a:endParaRPr dirty="0"/>
          </a:p>
        </p:txBody>
      </p:sp>
      <p:sp>
        <p:nvSpPr>
          <p:cNvPr id="11" name="Slide Number Placeholder 3"/>
          <p:cNvSpPr>
            <a:spLocks noGrp="1"/>
          </p:cNvSpPr>
          <p:nvPr>
            <p:ph type="sldNum" sz="quarter" idx="17"/>
          </p:nvPr>
        </p:nvSpPr>
        <p:spPr/>
        <p:txBody>
          <a:bodyPr/>
          <a:lstStyle>
            <a:lvl1pPr>
              <a:defRPr/>
            </a:lvl1pPr>
          </a:lstStyle>
          <a:p>
            <a:pPr>
              <a:defRPr/>
            </a:pPr>
            <a:fld id="{8A0A69A6-AC29-4092-8980-78BE48585E25}"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6200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764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1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4191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a:lvl1pPr>
          </a:lstStyle>
          <a:p>
            <a:pPr>
              <a:defRPr/>
            </a:pPr>
            <a:fld id="{031886E0-4493-4354-84DC-644A939215F4}" type="slidenum">
              <a:rPr lang="en-US"/>
              <a:pPr>
                <a:defRPr/>
              </a:pPr>
              <a:t>‹#›</a:t>
            </a:fld>
            <a:endParaRPr lang="en-US" dirty="0"/>
          </a:p>
        </p:txBody>
      </p:sp>
      <p:sp>
        <p:nvSpPr>
          <p:cNvPr id="7" name="Footer Placeholder 14"/>
          <p:cNvSpPr>
            <a:spLocks noGrp="1"/>
          </p:cNvSpPr>
          <p:nvPr>
            <p:ph type="ftr" sz="quarter" idx="11"/>
          </p:nvPr>
        </p:nvSpPr>
        <p:spPr/>
        <p:txBody>
          <a:bodyPr/>
          <a:lstStyle>
            <a:lvl1pPr>
              <a:defRPr/>
            </a:lvl1pPr>
          </a:lstStyle>
          <a:p>
            <a:pPr>
              <a:defRPr/>
            </a:pPr>
            <a:endParaRPr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userDrawn="1"/>
        </p:nvSpPr>
        <p:spPr>
          <a:xfrm>
            <a:off x="0" y="1371600"/>
            <a:ext cx="9144000" cy="76200"/>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8" name="Picture 11" descr="transitionTeam_2008_FullPage.png"/>
          <p:cNvPicPr>
            <a:picLocks noChangeAspect="1"/>
          </p:cNvPicPr>
          <p:nvPr userDrawn="1"/>
        </p:nvPicPr>
        <p:blipFill>
          <a:blip r:embed="rId12" cstate="print"/>
          <a:srcRect r="79169" b="73335"/>
          <a:stretch>
            <a:fillRect/>
          </a:stretch>
        </p:blipFill>
        <p:spPr bwMode="auto">
          <a:xfrm>
            <a:off x="0" y="0"/>
            <a:ext cx="1524000" cy="1463040"/>
          </a:xfrm>
          <a:prstGeom prst="rect">
            <a:avLst/>
          </a:prstGeom>
          <a:noFill/>
          <a:ln w="9525">
            <a:noFill/>
            <a:miter lim="800000"/>
            <a:headEnd/>
            <a:tailEnd/>
          </a:ln>
        </p:spPr>
      </p:pic>
      <p:sp>
        <p:nvSpPr>
          <p:cNvPr id="3077" name="Rectangle 2"/>
          <p:cNvSpPr>
            <a:spLocks noGrp="1" noChangeArrowheads="1"/>
          </p:cNvSpPr>
          <p:nvPr>
            <p:ph type="title"/>
          </p:nvPr>
        </p:nvSpPr>
        <p:spPr bwMode="auto">
          <a:xfrm>
            <a:off x="1524000" y="0"/>
            <a:ext cx="7620000" cy="1371600"/>
          </a:xfrm>
          <a:prstGeom prst="rect">
            <a:avLst/>
          </a:prstGeom>
          <a:noFill/>
          <a:ln w="9525" algn="ctr">
            <a:noFill/>
            <a:miter lim="800000"/>
            <a:headEnd/>
            <a:tailEnd/>
          </a:ln>
          <a:effectLst>
            <a:outerShdw dist="35921" dir="2700000" algn="ctr" rotWithShape="0">
              <a:schemeClr val="bg1"/>
            </a:outerShdw>
          </a:effectLst>
        </p:spPr>
        <p:txBody>
          <a:bodyPr vert="horz" wrap="square" lIns="91440" tIns="45720" rIns="18288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04800" y="1676400"/>
            <a:ext cx="8534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defRPr>
            </a:lvl1pPr>
          </a:lstStyle>
          <a:p>
            <a:pPr>
              <a:defRPr/>
            </a:pPr>
            <a:fld id="{44F702AC-0C4A-49CC-8CE0-1A6283884855}" type="slidenum">
              <a:rPr lang="en-US"/>
              <a:pPr>
                <a:defRPr/>
              </a:pPr>
              <a:t>‹#›</a:t>
            </a:fld>
            <a:endParaRPr lang="en-US" dirty="0"/>
          </a:p>
        </p:txBody>
      </p:sp>
      <p:sp>
        <p:nvSpPr>
          <p:cNvPr id="3"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defRPr>
            </a:lvl1pPr>
          </a:lstStyle>
          <a:p>
            <a:pPr>
              <a:defRPr/>
            </a:pPr>
            <a:fld id="{BF6E4C90-51A0-4980-B8D8-04E5C411FC1B}" type="slidenum">
              <a:rPr lang="en-US"/>
              <a:pPr>
                <a:defRPr/>
              </a:pPr>
              <a:t>‹#›</a:t>
            </a:fld>
            <a:endParaRPr lang="en-US" dirty="0"/>
          </a:p>
        </p:txBody>
      </p:sp>
      <p:pic>
        <p:nvPicPr>
          <p:cNvPr id="1033" name="Picture 7" descr="Dept of Commerce Seal"/>
          <p:cNvPicPr>
            <a:picLocks noChangeAspect="1" noChangeArrowheads="1"/>
          </p:cNvPicPr>
          <p:nvPr/>
        </p:nvPicPr>
        <p:blipFill>
          <a:blip r:embed="rId13" cstate="print"/>
          <a:srcRect/>
          <a:stretch>
            <a:fillRect/>
          </a:stretch>
        </p:blipFill>
        <p:spPr bwMode="auto">
          <a:xfrm>
            <a:off x="117475" y="6588125"/>
            <a:ext cx="236538" cy="234950"/>
          </a:xfrm>
          <a:prstGeom prst="rect">
            <a:avLst/>
          </a:prstGeom>
          <a:noFill/>
          <a:ln w="9525">
            <a:noFill/>
            <a:miter lim="800000"/>
            <a:headEnd/>
            <a:tailEnd/>
          </a:ln>
        </p:spPr>
      </p:pic>
      <p:pic>
        <p:nvPicPr>
          <p:cNvPr id="1034" name="Picture 8" descr="NOAA"/>
          <p:cNvPicPr>
            <a:picLocks noChangeAspect="1" noChangeArrowheads="1"/>
          </p:cNvPicPr>
          <p:nvPr/>
        </p:nvPicPr>
        <p:blipFill>
          <a:blip r:embed="rId14" cstate="print"/>
          <a:srcRect/>
          <a:stretch>
            <a:fillRect/>
          </a:stretch>
        </p:blipFill>
        <p:spPr bwMode="auto">
          <a:xfrm>
            <a:off x="346075" y="6591300"/>
            <a:ext cx="228600" cy="228600"/>
          </a:xfrm>
          <a:prstGeom prst="rect">
            <a:avLst/>
          </a:prstGeom>
          <a:noFill/>
          <a:ln w="9525">
            <a:noFill/>
            <a:miter lim="800000"/>
            <a:headEnd/>
            <a:tailEnd/>
          </a:ln>
        </p:spPr>
      </p:pic>
      <p:sp>
        <p:nvSpPr>
          <p:cNvPr id="15" name="Footer Placeholder 14"/>
          <p:cNvSpPr>
            <a:spLocks noGrp="1"/>
          </p:cNvSpPr>
          <p:nvPr>
            <p:ph type="ftr" sz="quarter" idx="3"/>
          </p:nvPr>
        </p:nvSpPr>
        <p:spPr>
          <a:xfrm>
            <a:off x="0" y="6553200"/>
            <a:ext cx="7010400" cy="304800"/>
          </a:xfrm>
          <a:prstGeom prst="rect">
            <a:avLst/>
          </a:prstGeom>
        </p:spPr>
        <p:txBody>
          <a:bodyPr vert="horz" lIns="640080" tIns="45720" rIns="91440" bIns="45720" rtlCol="0" anchor="ctr"/>
          <a:lstStyle>
            <a:lvl1pPr algn="l" rtl="0" fontAlgn="base">
              <a:spcBef>
                <a:spcPct val="0"/>
              </a:spcBef>
              <a:spcAft>
                <a:spcPct val="0"/>
              </a:spcAft>
              <a:defRPr lang="en-US" sz="1200" kern="1200">
                <a:solidFill>
                  <a:srgbClr val="FFFFCC"/>
                </a:solidFill>
                <a:latin typeface="Franklin Gothic Medium Cond" pitchFamily="34" charset="0"/>
                <a:ea typeface="+mn-ea"/>
                <a:cs typeface="+mn-cs"/>
              </a:defRPr>
            </a:lvl1pPr>
          </a:lstStyle>
          <a:p>
            <a:pPr>
              <a:defRPr/>
            </a:pPr>
            <a:endParaRPr/>
          </a:p>
        </p:txBody>
      </p:sp>
    </p:spTree>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0" indent="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15"/>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6"/>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7"/>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8.jpeg"/><Relationship Id="rId7" Type="http://schemas.openxmlformats.org/officeDocument/2006/relationships/hyperlink" Target="https://www.youtube.com/watch?v=TDGw09IuApE" TargetMode="External"/><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eg"/><Relationship Id="rId14" Type="http://schemas.openxmlformats.org/officeDocument/2006/relationships/image" Target="../media/image28.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hyperlink" Target="mailto:jeffrey.osiensky@noaa.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mailto:douglas.wesley@noa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gif"/></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 y="197563"/>
            <a:ext cx="9144000" cy="1447800"/>
          </a:xfrm>
        </p:spPr>
        <p:txBody>
          <a:bodyPr/>
          <a:lstStyle/>
          <a:p>
            <a:pPr algn="l"/>
            <a:r>
              <a:rPr lang="en-US" sz="3600" dirty="0" smtClean="0"/>
              <a:t>Alaska Aviation Weather Unit (AAWU)</a:t>
            </a:r>
            <a:br>
              <a:rPr lang="en-US" sz="3600" dirty="0" smtClean="0"/>
            </a:br>
            <a:r>
              <a:rPr lang="en-US" sz="3600" dirty="0" smtClean="0"/>
              <a:t>Volcanic Ash Advisory Center Anchorage    </a:t>
            </a:r>
            <a:endParaRPr lang="en-US" sz="3600" dirty="0"/>
          </a:p>
        </p:txBody>
      </p:sp>
      <p:sp>
        <p:nvSpPr>
          <p:cNvPr id="6" name="Subtitle 5"/>
          <p:cNvSpPr>
            <a:spLocks noGrp="1"/>
          </p:cNvSpPr>
          <p:nvPr>
            <p:ph type="subTitle" idx="1"/>
          </p:nvPr>
        </p:nvSpPr>
        <p:spPr>
          <a:xfrm>
            <a:off x="0" y="5181600"/>
            <a:ext cx="6248400" cy="1676400"/>
          </a:xfrm>
        </p:spPr>
        <p:txBody>
          <a:bodyPr/>
          <a:lstStyle/>
          <a:p>
            <a:r>
              <a:rPr lang="en-US" sz="4400" dirty="0" smtClean="0"/>
              <a:t>Jeff </a:t>
            </a:r>
            <a:r>
              <a:rPr lang="en-US" sz="4400" dirty="0" err="1" smtClean="0"/>
              <a:t>Osiensky</a:t>
            </a:r>
            <a:r>
              <a:rPr lang="en-US" dirty="0"/>
              <a:t> </a:t>
            </a:r>
            <a:r>
              <a:rPr lang="en-US" dirty="0" smtClean="0"/>
              <a:t>                                Meteorologist In Charge</a:t>
            </a:r>
            <a:endParaRPr lang="en-US" sz="4400" dirty="0" smtClean="0"/>
          </a:p>
        </p:txBody>
      </p:sp>
      <p:sp>
        <p:nvSpPr>
          <p:cNvPr id="5" name="Slide Number Placeholder 4"/>
          <p:cNvSpPr>
            <a:spLocks noGrp="1"/>
          </p:cNvSpPr>
          <p:nvPr>
            <p:ph type="sldNum" sz="quarter" idx="4294967295"/>
          </p:nvPr>
        </p:nvSpPr>
        <p:spPr>
          <a:xfrm>
            <a:off x="7010400" y="6553200"/>
            <a:ext cx="2133600" cy="304800"/>
          </a:xfrm>
        </p:spPr>
        <p:txBody>
          <a:bodyPr/>
          <a:lstStyle/>
          <a:p>
            <a:pPr>
              <a:defRPr/>
            </a:pPr>
            <a:fld id="{53906FA3-AC9F-4340-860C-27193E833428}" type="slidenum">
              <a:rPr lang="en-US" smtClean="0"/>
              <a:pPr>
                <a:defRPr/>
              </a:pPr>
              <a:t>1</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0" y="5434420"/>
            <a:ext cx="1295399" cy="1174750"/>
          </a:xfrm>
          <a:prstGeom prst="rect">
            <a:avLst/>
          </a:prstGeom>
        </p:spPr>
      </p:pic>
      <p:pic>
        <p:nvPicPr>
          <p:cNvPr id="3074" name="Picture 2" descr="Alaska Airlines to begin scheduled commercial air service from Paine Field in 2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86000"/>
            <a:ext cx="1676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volcanic ash plume over alas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3733800"/>
            <a:ext cx="1676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volcanic ash plume over alas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733800"/>
            <a:ext cx="1676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float plane in alask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733800"/>
            <a:ext cx="1676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aircraft ic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3100" y="3745832"/>
            <a:ext cx="1676400" cy="135956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aircraft low level wind shear alask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3100" y="2286000"/>
            <a:ext cx="1676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jaws juneau win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7758" y="2286000"/>
            <a:ext cx="170788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2"/>
          <a:stretch>
            <a:fillRect/>
          </a:stretch>
        </p:blipFill>
        <p:spPr>
          <a:xfrm>
            <a:off x="7315201" y="2297112"/>
            <a:ext cx="1676400" cy="1360487"/>
          </a:xfrm>
          <a:prstGeom prst="rect">
            <a:avLst/>
          </a:prstGeom>
        </p:spPr>
      </p:pic>
      <p:pic>
        <p:nvPicPr>
          <p:cNvPr id="10" name="Picture 9"/>
          <p:cNvPicPr>
            <a:picLocks noChangeAspect="1"/>
          </p:cNvPicPr>
          <p:nvPr/>
        </p:nvPicPr>
        <p:blipFill rotWithShape="1">
          <a:blip r:embed="rId13"/>
          <a:srcRect l="33333"/>
          <a:stretch/>
        </p:blipFill>
        <p:spPr>
          <a:xfrm>
            <a:off x="5524500" y="3717798"/>
            <a:ext cx="1714500" cy="1387602"/>
          </a:xfrm>
          <a:prstGeom prst="rect">
            <a:avLst/>
          </a:prstGeom>
        </p:spPr>
      </p:pic>
      <p:pic>
        <p:nvPicPr>
          <p:cNvPr id="1030" name="Picture 6" descr="Image result for wmo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49827" y="1539040"/>
            <a:ext cx="1298431" cy="4386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cao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1000" y="1450465"/>
            <a:ext cx="781773" cy="64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13210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Process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10</a:t>
            </a:fld>
            <a:endParaRPr lang="en-US" dirty="0"/>
          </a:p>
        </p:txBody>
      </p:sp>
      <p:pic>
        <p:nvPicPr>
          <p:cNvPr id="5" name="Picture 4"/>
          <p:cNvPicPr>
            <a:picLocks noChangeAspect="1"/>
          </p:cNvPicPr>
          <p:nvPr/>
        </p:nvPicPr>
        <p:blipFill>
          <a:blip r:embed="rId3"/>
          <a:stretch>
            <a:fillRect/>
          </a:stretch>
        </p:blipFill>
        <p:spPr>
          <a:xfrm>
            <a:off x="0" y="1541255"/>
            <a:ext cx="9144000" cy="5011945"/>
          </a:xfrm>
          <a:prstGeom prst="rect">
            <a:avLst/>
          </a:prstGeom>
        </p:spPr>
      </p:pic>
    </p:spTree>
    <p:extLst>
      <p:ext uri="{BB962C8B-B14F-4D97-AF65-F5344CB8AC3E}">
        <p14:creationId xmlns:p14="http://schemas.microsoft.com/office/powerpoint/2010/main" val="36117685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Process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11</a:t>
            </a:fld>
            <a:endParaRPr lang="en-US" dirty="0"/>
          </a:p>
        </p:txBody>
      </p:sp>
      <p:pic>
        <p:nvPicPr>
          <p:cNvPr id="5" name="Picture 4"/>
          <p:cNvPicPr>
            <a:picLocks noChangeAspect="1"/>
          </p:cNvPicPr>
          <p:nvPr/>
        </p:nvPicPr>
        <p:blipFill>
          <a:blip r:embed="rId3"/>
          <a:stretch>
            <a:fillRect/>
          </a:stretch>
        </p:blipFill>
        <p:spPr>
          <a:xfrm>
            <a:off x="0" y="1434431"/>
            <a:ext cx="9144000" cy="5118770"/>
          </a:xfrm>
          <a:prstGeom prst="rect">
            <a:avLst/>
          </a:prstGeom>
        </p:spPr>
      </p:pic>
    </p:spTree>
    <p:extLst>
      <p:ext uri="{BB962C8B-B14F-4D97-AF65-F5344CB8AC3E}">
        <p14:creationId xmlns:p14="http://schemas.microsoft.com/office/powerpoint/2010/main" val="9619032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Graphics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12</a:t>
            </a:fld>
            <a:endParaRPr lang="en-US" dirty="0"/>
          </a:p>
        </p:txBody>
      </p:sp>
      <p:pic>
        <p:nvPicPr>
          <p:cNvPr id="5" name="Picture 4"/>
          <p:cNvPicPr>
            <a:picLocks noChangeAspect="1"/>
          </p:cNvPicPr>
          <p:nvPr/>
        </p:nvPicPr>
        <p:blipFill>
          <a:blip r:embed="rId3"/>
          <a:stretch>
            <a:fillRect/>
          </a:stretch>
        </p:blipFill>
        <p:spPr>
          <a:xfrm>
            <a:off x="0" y="1406310"/>
            <a:ext cx="9144000" cy="5146890"/>
          </a:xfrm>
          <a:prstGeom prst="rect">
            <a:avLst/>
          </a:prstGeom>
        </p:spPr>
      </p:pic>
    </p:spTree>
    <p:extLst>
      <p:ext uri="{BB962C8B-B14F-4D97-AF65-F5344CB8AC3E}">
        <p14:creationId xmlns:p14="http://schemas.microsoft.com/office/powerpoint/2010/main" val="34378890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Forecast (FA)</a:t>
            </a:r>
            <a:endParaRPr lang="en-US" dirty="0"/>
          </a:p>
        </p:txBody>
      </p:sp>
      <p:pic>
        <p:nvPicPr>
          <p:cNvPr id="5" name="Content Placeholder 4"/>
          <p:cNvPicPr>
            <a:picLocks noGrp="1" noChangeAspect="1"/>
          </p:cNvPicPr>
          <p:nvPr>
            <p:ph idx="1"/>
          </p:nvPr>
        </p:nvPicPr>
        <p:blipFill>
          <a:blip r:embed="rId3"/>
          <a:stretch>
            <a:fillRect/>
          </a:stretch>
        </p:blipFill>
        <p:spPr>
          <a:xfrm>
            <a:off x="0" y="1447800"/>
            <a:ext cx="9144000" cy="5105400"/>
          </a:xfrm>
          <a:prstGeom prst="rect">
            <a:avLst/>
          </a:prstGeom>
        </p:spPr>
      </p:pic>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13</a:t>
            </a:fld>
            <a:endParaRPr lang="en-US" dirty="0"/>
          </a:p>
        </p:txBody>
      </p:sp>
    </p:spTree>
    <p:extLst>
      <p:ext uri="{BB962C8B-B14F-4D97-AF65-F5344CB8AC3E}">
        <p14:creationId xmlns:p14="http://schemas.microsoft.com/office/powerpoint/2010/main" val="26612190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AIRMET and SIGMET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14</a:t>
            </a:fld>
            <a:endParaRPr lang="en-US" dirty="0"/>
          </a:p>
        </p:txBody>
      </p:sp>
      <p:pic>
        <p:nvPicPr>
          <p:cNvPr id="5" name="Picture 4"/>
          <p:cNvPicPr>
            <a:picLocks noChangeAspect="1"/>
          </p:cNvPicPr>
          <p:nvPr/>
        </p:nvPicPr>
        <p:blipFill>
          <a:blip r:embed="rId3"/>
          <a:stretch>
            <a:fillRect/>
          </a:stretch>
        </p:blipFill>
        <p:spPr>
          <a:xfrm>
            <a:off x="0" y="1409250"/>
            <a:ext cx="9144000" cy="5143950"/>
          </a:xfrm>
          <a:prstGeom prst="rect">
            <a:avLst/>
          </a:prstGeom>
        </p:spPr>
      </p:pic>
    </p:spTree>
    <p:extLst>
      <p:ext uri="{BB962C8B-B14F-4D97-AF65-F5344CB8AC3E}">
        <p14:creationId xmlns:p14="http://schemas.microsoft.com/office/powerpoint/2010/main" val="23597143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53906FA3-AC9F-4340-860C-27193E833428}" type="slidenum">
              <a:rPr lang="en-US" smtClean="0"/>
              <a:pPr>
                <a:defRPr/>
              </a:pPr>
              <a:t>15</a:t>
            </a:fld>
            <a:endParaRPr lang="en-US" dirty="0"/>
          </a:p>
        </p:txBody>
      </p:sp>
      <p:sp>
        <p:nvSpPr>
          <p:cNvPr id="8" name="Rectangle 2"/>
          <p:cNvSpPr>
            <a:spLocks noGrp="1" noChangeArrowheads="1"/>
          </p:cNvSpPr>
          <p:nvPr>
            <p:ph type="title"/>
          </p:nvPr>
        </p:nvSpPr>
        <p:spPr>
          <a:xfrm>
            <a:off x="1524000" y="304800"/>
            <a:ext cx="7620000" cy="1371600"/>
          </a:xfrm>
        </p:spPr>
        <p:txBody>
          <a:bodyPr/>
          <a:lstStyle/>
          <a:p>
            <a:r>
              <a:rPr lang="en-US" b="0" dirty="0" smtClean="0">
                <a:cs typeface="Arial" pitchFamily="34" charset="0"/>
              </a:rPr>
              <a:t>Volcanic Ash Advisory Center </a:t>
            </a:r>
            <a:r>
              <a:rPr lang="en-US" dirty="0">
                <a:cs typeface="Arial" pitchFamily="34" charset="0"/>
              </a:rPr>
              <a:t>Anchorage </a:t>
            </a:r>
            <a:r>
              <a:rPr lang="en-US" sz="3200" b="0" dirty="0" smtClean="0">
                <a:latin typeface="Arial" pitchFamily="34" charset="0"/>
                <a:cs typeface="Arial" pitchFamily="34" charset="0"/>
              </a:rPr>
              <a:t/>
            </a:r>
            <a:br>
              <a:rPr lang="en-US" sz="3200" b="0" dirty="0" smtClean="0">
                <a:latin typeface="Arial" pitchFamily="34" charset="0"/>
                <a:cs typeface="Arial" pitchFamily="34" charset="0"/>
              </a:rPr>
            </a:br>
            <a:endParaRPr lang="en-US" sz="3200" b="0" dirty="0" smtClean="0">
              <a:latin typeface="Arial" pitchFamily="34" charset="0"/>
              <a:cs typeface="Arial" pitchFamily="34" charset="0"/>
            </a:endParaRPr>
          </a:p>
        </p:txBody>
      </p:sp>
      <p:sp>
        <p:nvSpPr>
          <p:cNvPr id="10" name="TextBox 9"/>
          <p:cNvSpPr txBox="1"/>
          <p:nvPr/>
        </p:nvSpPr>
        <p:spPr>
          <a:xfrm>
            <a:off x="1223382" y="5864423"/>
            <a:ext cx="2358018" cy="307777"/>
          </a:xfrm>
          <a:prstGeom prst="rect">
            <a:avLst/>
          </a:prstGeom>
          <a:noFill/>
        </p:spPr>
        <p:txBody>
          <a:bodyPr wrap="none" rtlCol="0">
            <a:spAutoFit/>
          </a:bodyPr>
          <a:lstStyle/>
          <a:p>
            <a:r>
              <a:rPr lang="en-US" sz="1400" dirty="0" smtClean="0"/>
              <a:t>Mt. Redoubt (April 21, 1990)</a:t>
            </a:r>
            <a:endParaRPr lang="en-US" sz="1400" dirty="0"/>
          </a:p>
        </p:txBody>
      </p:sp>
      <p:grpSp>
        <p:nvGrpSpPr>
          <p:cNvPr id="11" name="Group 10"/>
          <p:cNvGrpSpPr>
            <a:grpSpLocks noChangeAspect="1"/>
          </p:cNvGrpSpPr>
          <p:nvPr/>
        </p:nvGrpSpPr>
        <p:grpSpPr>
          <a:xfrm>
            <a:off x="3323460" y="1574850"/>
            <a:ext cx="5684828" cy="2880611"/>
            <a:chOff x="-5486400" y="789938"/>
            <a:chExt cx="16242632" cy="8230449"/>
          </a:xfrm>
        </p:grpSpPr>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01" r="27040" b="10090"/>
            <a:stretch/>
          </p:blipFill>
          <p:spPr bwMode="auto">
            <a:xfrm>
              <a:off x="-1752600" y="789938"/>
              <a:ext cx="12508832" cy="823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000" t="9901" r="5165" b="10090"/>
            <a:stretch/>
          </p:blipFill>
          <p:spPr bwMode="auto">
            <a:xfrm>
              <a:off x="-5486400" y="789938"/>
              <a:ext cx="4600903" cy="823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eeform 14"/>
            <p:cNvSpPr/>
            <p:nvPr/>
          </p:nvSpPr>
          <p:spPr>
            <a:xfrm>
              <a:off x="-2142699" y="1050878"/>
              <a:ext cx="3357350" cy="2019868"/>
            </a:xfrm>
            <a:custGeom>
              <a:avLst/>
              <a:gdLst>
                <a:gd name="connsiteX0" fmla="*/ 13648 w 3357350"/>
                <a:gd name="connsiteY0" fmla="*/ 0 h 2019868"/>
                <a:gd name="connsiteX1" fmla="*/ 2906974 w 3357350"/>
                <a:gd name="connsiteY1" fmla="*/ 0 h 2019868"/>
                <a:gd name="connsiteX2" fmla="*/ 2906974 w 3357350"/>
                <a:gd name="connsiteY2" fmla="*/ 1269241 h 2019868"/>
                <a:gd name="connsiteX3" fmla="*/ 3111690 w 3357350"/>
                <a:gd name="connsiteY3" fmla="*/ 1269241 h 2019868"/>
                <a:gd name="connsiteX4" fmla="*/ 3357350 w 3357350"/>
                <a:gd name="connsiteY4" fmla="*/ 1473958 h 2019868"/>
                <a:gd name="connsiteX5" fmla="*/ 3111690 w 3357350"/>
                <a:gd name="connsiteY5" fmla="*/ 1555844 h 2019868"/>
                <a:gd name="connsiteX6" fmla="*/ 3357350 w 3357350"/>
                <a:gd name="connsiteY6" fmla="*/ 1774209 h 2019868"/>
                <a:gd name="connsiteX7" fmla="*/ 2593075 w 3357350"/>
                <a:gd name="connsiteY7" fmla="*/ 1774209 h 2019868"/>
                <a:gd name="connsiteX8" fmla="*/ 655093 w 3357350"/>
                <a:gd name="connsiteY8" fmla="*/ 2019868 h 2019868"/>
                <a:gd name="connsiteX9" fmla="*/ 395786 w 3357350"/>
                <a:gd name="connsiteY9" fmla="*/ 1705970 h 2019868"/>
                <a:gd name="connsiteX10" fmla="*/ 1269242 w 3357350"/>
                <a:gd name="connsiteY10" fmla="*/ 1269241 h 2019868"/>
                <a:gd name="connsiteX11" fmla="*/ 0 w 3357350"/>
                <a:gd name="connsiteY11" fmla="*/ 1269241 h 2019868"/>
                <a:gd name="connsiteX12" fmla="*/ 13648 w 3357350"/>
                <a:gd name="connsiteY12" fmla="*/ 0 h 20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7350" h="2019868">
                  <a:moveTo>
                    <a:pt x="13648" y="0"/>
                  </a:moveTo>
                  <a:lnTo>
                    <a:pt x="2906974" y="0"/>
                  </a:lnTo>
                  <a:lnTo>
                    <a:pt x="2906974" y="1269241"/>
                  </a:lnTo>
                  <a:lnTo>
                    <a:pt x="3111690" y="1269241"/>
                  </a:lnTo>
                  <a:lnTo>
                    <a:pt x="3357350" y="1473958"/>
                  </a:lnTo>
                  <a:lnTo>
                    <a:pt x="3111690" y="1555844"/>
                  </a:lnTo>
                  <a:lnTo>
                    <a:pt x="3357350" y="1774209"/>
                  </a:lnTo>
                  <a:lnTo>
                    <a:pt x="2593075" y="1774209"/>
                  </a:lnTo>
                  <a:lnTo>
                    <a:pt x="655093" y="2019868"/>
                  </a:lnTo>
                  <a:lnTo>
                    <a:pt x="395786" y="1705970"/>
                  </a:lnTo>
                  <a:lnTo>
                    <a:pt x="1269242" y="1269241"/>
                  </a:lnTo>
                  <a:lnTo>
                    <a:pt x="0" y="1269241"/>
                  </a:lnTo>
                  <a:lnTo>
                    <a:pt x="13648" y="0"/>
                  </a:lnTo>
                  <a:close/>
                </a:path>
              </a:pathLst>
            </a:custGeom>
            <a:solidFill>
              <a:srgbClr val="FFFF00">
                <a:alpha val="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AFC-SV-FS\AFCusers$\Donald.Moore\My Documents\My Pictures\VAAC_FI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72" t="9144" r="18082" b="15830"/>
          <a:stretch/>
        </p:blipFill>
        <p:spPr bwMode="auto">
          <a:xfrm>
            <a:off x="78918" y="1574850"/>
            <a:ext cx="3121482" cy="2809334"/>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p:cNvSpPr txBox="1">
            <a:spLocks/>
          </p:cNvSpPr>
          <p:nvPr/>
        </p:nvSpPr>
        <p:spPr>
          <a:xfrm>
            <a:off x="4917185" y="4527525"/>
            <a:ext cx="4055288" cy="2025675"/>
          </a:xfrm>
          <a:prstGeom prst="rect">
            <a:avLst/>
          </a:prstGeom>
        </p:spPr>
        <p:txBody>
          <a:bodyPr/>
          <a:lstStyle>
            <a:lvl1pPr marL="0" indent="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5"/>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6"/>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7"/>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buFont typeface="Arial" pitchFamily="34" charset="0"/>
              <a:buChar char="•"/>
            </a:pPr>
            <a:r>
              <a:rPr lang="en-US" sz="2000" kern="0" dirty="0" smtClean="0">
                <a:solidFill>
                  <a:schemeClr val="bg1"/>
                </a:solidFill>
                <a:latin typeface="Arial" panose="020B0604020202020204" pitchFamily="34" charset="0"/>
                <a:cs typeface="Arial" panose="020B0604020202020204" pitchFamily="34" charset="0"/>
              </a:rPr>
              <a:t>  VAAC Anchorage of area of responsibility is approximately 12.1 </a:t>
            </a:r>
            <a:r>
              <a:rPr lang="en-US" sz="2000" kern="0" smtClean="0">
                <a:solidFill>
                  <a:schemeClr val="bg1"/>
                </a:solidFill>
                <a:latin typeface="Arial" panose="020B0604020202020204" pitchFamily="34" charset="0"/>
                <a:cs typeface="Arial" panose="020B0604020202020204" pitchFamily="34" charset="0"/>
              </a:rPr>
              <a:t>square million kilometers</a:t>
            </a:r>
            <a:endParaRPr lang="en-US" sz="2000" kern="0" dirty="0" smtClean="0">
              <a:solidFill>
                <a:schemeClr val="bg1"/>
              </a:solidFill>
              <a:latin typeface="Arial" panose="020B0604020202020204" pitchFamily="34" charset="0"/>
              <a:cs typeface="Arial" panose="020B0604020202020204" pitchFamily="34" charset="0"/>
            </a:endParaRPr>
          </a:p>
          <a:p>
            <a:pPr>
              <a:buFont typeface="Arial" pitchFamily="34" charset="0"/>
              <a:buChar char="•"/>
            </a:pPr>
            <a:r>
              <a:rPr lang="en-US" sz="2000" kern="0" dirty="0">
                <a:solidFill>
                  <a:schemeClr val="bg1"/>
                </a:solidFill>
                <a:latin typeface="Arial" panose="020B0604020202020204" pitchFamily="34" charset="0"/>
                <a:cs typeface="Arial" panose="020B0604020202020204" pitchFamily="34" charset="0"/>
              </a:rPr>
              <a:t> </a:t>
            </a:r>
            <a:r>
              <a:rPr lang="en-US" sz="2000" kern="0" dirty="0" smtClean="0">
                <a:solidFill>
                  <a:schemeClr val="bg1"/>
                </a:solidFill>
                <a:latin typeface="Arial" panose="020B0604020202020204" pitchFamily="34" charset="0"/>
                <a:cs typeface="Arial" panose="020B0604020202020204" pitchFamily="34" charset="0"/>
              </a:rPr>
              <a:t>North Pacific air routes in close proximity to active volcanoes along with many Alaskan routes </a:t>
            </a:r>
            <a:endParaRPr lang="en-US" sz="2000" kern="0" dirty="0">
              <a:solidFill>
                <a:schemeClr val="bg1"/>
              </a:solidFill>
              <a:latin typeface="Arial" panose="020B0604020202020204" pitchFamily="34" charset="0"/>
              <a:cs typeface="Arial" panose="020B0604020202020204" pitchFamily="34" charset="0"/>
            </a:endParaRPr>
          </a:p>
          <a:p>
            <a:pPr>
              <a:buFont typeface="Arial" pitchFamily="34" charset="0"/>
              <a:buChar char="•"/>
            </a:pPr>
            <a:endParaRPr lang="en-US" sz="2000" kern="0" dirty="0" smtClean="0">
              <a:solidFill>
                <a:schemeClr val="bg1"/>
              </a:solidFill>
              <a:latin typeface="Arial" panose="020B0604020202020204" pitchFamily="34" charset="0"/>
              <a:cs typeface="Arial" panose="020B0604020202020204" pitchFamily="34" charset="0"/>
            </a:endParaRPr>
          </a:p>
          <a:p>
            <a:pPr>
              <a:buFont typeface="Arial" pitchFamily="34" charset="0"/>
              <a:buChar char="•"/>
            </a:pPr>
            <a:endParaRPr lang="en-US" sz="2000" kern="0" dirty="0" smtClean="0">
              <a:solidFill>
                <a:schemeClr val="bg1"/>
              </a:solidFill>
              <a:latin typeface="Arial" panose="020B0604020202020204" pitchFamily="34" charset="0"/>
              <a:cs typeface="Arial" panose="020B0604020202020204" pitchFamily="34" charset="0"/>
            </a:endParaRPr>
          </a:p>
          <a:p>
            <a:pPr marL="228600" lvl="1" indent="0">
              <a:buNone/>
            </a:pPr>
            <a:endParaRPr lang="en-US" kern="0" dirty="0" smtClean="0">
              <a:solidFill>
                <a:schemeClr val="bg1"/>
              </a:solidFill>
              <a:latin typeface="Arial" panose="020B0604020202020204" pitchFamily="34" charset="0"/>
              <a:cs typeface="Arial" panose="020B0604020202020204" pitchFamily="34" charset="0"/>
            </a:endParaRPr>
          </a:p>
          <a:p>
            <a:pPr marL="228600" lvl="1" indent="0">
              <a:buNone/>
            </a:pPr>
            <a:endParaRPr lang="en-US" kern="0" dirty="0" smtClean="0">
              <a:solidFill>
                <a:schemeClr val="bg1"/>
              </a:solidFill>
              <a:latin typeface="Arial" panose="020B0604020202020204" pitchFamily="34" charset="0"/>
              <a:cs typeface="Arial" panose="020B0604020202020204" pitchFamily="34" charset="0"/>
            </a:endParaRPr>
          </a:p>
          <a:p>
            <a:pPr lvl="1">
              <a:buFont typeface="Arial" pitchFamily="34" charset="0"/>
              <a:buChar char="•"/>
            </a:pPr>
            <a:endParaRPr lang="en-US" kern="0" dirty="0">
              <a:solidFill>
                <a:schemeClr val="bg1"/>
              </a:solidFill>
              <a:latin typeface="Arial" panose="020B0604020202020204" pitchFamily="34" charset="0"/>
              <a:cs typeface="Arial" panose="020B0604020202020204" pitchFamily="34" charset="0"/>
            </a:endParaRPr>
          </a:p>
          <a:p>
            <a:pPr lvl="1">
              <a:buFont typeface="Arial" pitchFamily="34" charset="0"/>
              <a:buChar char="•"/>
            </a:pPr>
            <a:endParaRPr lang="en-US" kern="0" dirty="0">
              <a:latin typeface="Arial" panose="020B0604020202020204" pitchFamily="34" charset="0"/>
              <a:cs typeface="Arial" panose="020B0604020202020204" pitchFamily="34" charset="0"/>
            </a:endParaRPr>
          </a:p>
        </p:txBody>
      </p:sp>
      <p:pic>
        <p:nvPicPr>
          <p:cNvPr id="1028" name="Picture 4" descr="http://www.intechopen.com/source/html/9513/media/image2.jpg"/>
          <p:cNvPicPr>
            <a:picLocks noChangeAspect="1" noChangeArrowheads="1"/>
          </p:cNvPicPr>
          <p:nvPr/>
        </p:nvPicPr>
        <p:blipFill rotWithShape="1">
          <a:blip r:embed="rId8">
            <a:extLst>
              <a:ext uri="{28A0092B-C50C-407E-A947-70E740481C1C}">
                <a14:useLocalDpi xmlns:a14="http://schemas.microsoft.com/office/drawing/2010/main" val="0"/>
              </a:ext>
            </a:extLst>
          </a:blip>
          <a:srcRect l="1299" t="31480" r="1310" b="5274"/>
          <a:stretch/>
        </p:blipFill>
        <p:spPr bwMode="auto">
          <a:xfrm>
            <a:off x="109722" y="4641574"/>
            <a:ext cx="4538478" cy="17929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10100" y="2445184"/>
            <a:ext cx="1447800" cy="307777"/>
          </a:xfrm>
          <a:prstGeom prst="rect">
            <a:avLst/>
          </a:prstGeom>
          <a:solidFill>
            <a:schemeClr val="tx1">
              <a:alpha val="40000"/>
            </a:schemeClr>
          </a:solidFill>
        </p:spPr>
        <p:txBody>
          <a:bodyPr wrap="square" rtlCol="0">
            <a:spAutoFit/>
          </a:bodyPr>
          <a:lstStyle/>
          <a:p>
            <a:r>
              <a:rPr lang="en-US" sz="1400" dirty="0" smtClean="0">
                <a:solidFill>
                  <a:schemeClr val="bg1"/>
                </a:solidFill>
              </a:rPr>
              <a:t>Backup Office</a:t>
            </a:r>
            <a:endParaRPr lang="en-US" sz="1400" dirty="0">
              <a:solidFill>
                <a:schemeClr val="bg1"/>
              </a:solidFill>
            </a:endParaRPr>
          </a:p>
        </p:txBody>
      </p:sp>
    </p:spTree>
    <p:extLst>
      <p:ext uri="{BB962C8B-B14F-4D97-AF65-F5344CB8AC3E}">
        <p14:creationId xmlns:p14="http://schemas.microsoft.com/office/powerpoint/2010/main" val="18659170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VAAC Anchorage</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53906FA3-AC9F-4340-860C-27193E833428}" type="slidenum">
              <a:rPr lang="en-US" smtClean="0"/>
              <a:pPr>
                <a:defRPr/>
              </a:pPr>
              <a:t>16</a:t>
            </a:fld>
            <a:endParaRPr lang="en-US" dirty="0"/>
          </a:p>
        </p:txBody>
      </p:sp>
      <p:pic>
        <p:nvPicPr>
          <p:cNvPr id="6" name="Picture 5"/>
          <p:cNvPicPr>
            <a:picLocks noChangeAspect="1"/>
          </p:cNvPicPr>
          <p:nvPr/>
        </p:nvPicPr>
        <p:blipFill>
          <a:blip r:embed="rId3"/>
          <a:stretch>
            <a:fillRect/>
          </a:stretch>
        </p:blipFill>
        <p:spPr>
          <a:xfrm>
            <a:off x="0" y="1434860"/>
            <a:ext cx="9144000" cy="5118340"/>
          </a:xfrm>
          <a:prstGeom prst="rect">
            <a:avLst/>
          </a:prstGeom>
        </p:spPr>
      </p:pic>
    </p:spTree>
    <p:extLst>
      <p:ext uri="{BB962C8B-B14F-4D97-AF65-F5344CB8AC3E}">
        <p14:creationId xmlns:p14="http://schemas.microsoft.com/office/powerpoint/2010/main" val="13631216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Pavlof</a:t>
            </a:r>
            <a:r>
              <a:rPr lang="en-US" dirty="0" smtClean="0"/>
              <a:t> Eruption </a:t>
            </a:r>
            <a:br>
              <a:rPr lang="en-US" dirty="0" smtClean="0"/>
            </a:br>
            <a:r>
              <a:rPr lang="en-US" dirty="0" smtClean="0"/>
              <a:t>27-29 March 2016</a:t>
            </a:r>
            <a:endParaRPr lang="en-US" dirty="0"/>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17</a:t>
            </a:fld>
            <a:endParaRPr lang="en-US" dirty="0"/>
          </a:p>
        </p:txBody>
      </p:sp>
      <p:pic>
        <p:nvPicPr>
          <p:cNvPr id="4098" name="Picture 2" descr="http://ga2.cira.colostate.edu/Lindsey/pavlof_ahi_band3_28mar1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7340599" cy="5181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25" y="1447115"/>
            <a:ext cx="2895599" cy="338554"/>
          </a:xfrm>
          <a:prstGeom prst="rect">
            <a:avLst/>
          </a:prstGeom>
          <a:noFill/>
        </p:spPr>
        <p:txBody>
          <a:bodyPr wrap="square" rtlCol="0">
            <a:spAutoFit/>
          </a:bodyPr>
          <a:lstStyle/>
          <a:p>
            <a:r>
              <a:rPr lang="en-US" sz="1600" dirty="0" smtClean="0"/>
              <a:t>1640-1850 UTC Himiwari-8</a:t>
            </a:r>
            <a:endParaRPr lang="en-US" sz="1600" dirty="0"/>
          </a:p>
        </p:txBody>
      </p:sp>
      <p:pic>
        <p:nvPicPr>
          <p:cNvPr id="4102" name="Picture 6" descr="https://www.avo.alaska.edu/images/dbimages/display/14592257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52875"/>
            <a:ext cx="3276600" cy="2457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525" y="3962430"/>
            <a:ext cx="2874505" cy="430887"/>
          </a:xfrm>
          <a:prstGeom prst="rect">
            <a:avLst/>
          </a:prstGeom>
        </p:spPr>
        <p:txBody>
          <a:bodyPr wrap="none">
            <a:spAutoFit/>
          </a:bodyPr>
          <a:lstStyle/>
          <a:p>
            <a:r>
              <a:rPr lang="en-US" sz="1100" dirty="0" smtClean="0"/>
              <a:t>Photo Credit U.S</a:t>
            </a:r>
            <a:r>
              <a:rPr lang="en-US" sz="1100" dirty="0"/>
              <a:t>. Coast </a:t>
            </a:r>
            <a:r>
              <a:rPr lang="en-US" sz="1100" dirty="0" smtClean="0"/>
              <a:t>Guard at 20,000 feet</a:t>
            </a:r>
          </a:p>
          <a:p>
            <a:r>
              <a:rPr lang="en-US" sz="1100" dirty="0" smtClean="0"/>
              <a:t>1914 UTC 28 March 2016</a:t>
            </a:r>
            <a:endParaRPr lang="en-US" sz="1100" dirty="0"/>
          </a:p>
        </p:txBody>
      </p:sp>
      <p:pic>
        <p:nvPicPr>
          <p:cNvPr id="4103" name="Picture 7" descr="U:\My Documents\cases\PavlofMar2016\volcviewSat\iasiB_dbt20160328dc_101_lr.gif"/>
          <p:cNvPicPr>
            <a:picLocks noChangeAspect="1" noChangeArrowheads="1"/>
          </p:cNvPicPr>
          <p:nvPr/>
        </p:nvPicPr>
        <p:blipFill rotWithShape="1">
          <a:blip r:embed="rId5">
            <a:extLst>
              <a:ext uri="{28A0092B-C50C-407E-A947-70E740481C1C}">
                <a14:useLocalDpi xmlns:a14="http://schemas.microsoft.com/office/drawing/2010/main" val="0"/>
              </a:ext>
            </a:extLst>
          </a:blip>
          <a:srcRect l="8733" t="2704" r="121" b="36019"/>
          <a:stretch/>
        </p:blipFill>
        <p:spPr bwMode="auto">
          <a:xfrm>
            <a:off x="5558466" y="1371600"/>
            <a:ext cx="3585534" cy="17116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558466" y="2990850"/>
            <a:ext cx="3814134" cy="3562350"/>
            <a:chOff x="5558466" y="2847975"/>
            <a:chExt cx="3814134" cy="3562350"/>
          </a:xfrm>
        </p:grpSpPr>
        <p:grpSp>
          <p:nvGrpSpPr>
            <p:cNvPr id="8" name="Group 7"/>
            <p:cNvGrpSpPr/>
            <p:nvPr/>
          </p:nvGrpSpPr>
          <p:grpSpPr>
            <a:xfrm>
              <a:off x="5579735" y="2847975"/>
              <a:ext cx="3792865" cy="3562350"/>
              <a:chOff x="5579734" y="1371600"/>
              <a:chExt cx="3792865" cy="3562350"/>
            </a:xfrm>
          </p:grpSpPr>
          <p:pic>
            <p:nvPicPr>
              <p:cNvPr id="4100" name="Picture 4" descr="http://cimss.ssec.wisc.edu/goes/blog/wp-content/uploads/2016/03/160328_1357utc_modis_ash_height_Pavlof_pirep.png"/>
              <p:cNvPicPr>
                <a:picLocks noChangeAspect="1" noChangeArrowheads="1"/>
              </p:cNvPicPr>
              <p:nvPr/>
            </p:nvPicPr>
            <p:blipFill rotWithShape="1">
              <a:blip r:embed="rId6">
                <a:extLst>
                  <a:ext uri="{28A0092B-C50C-407E-A947-70E740481C1C}">
                    <a14:useLocalDpi xmlns:a14="http://schemas.microsoft.com/office/drawing/2010/main" val="0"/>
                  </a:ext>
                </a:extLst>
              </a:blip>
              <a:srcRect l="43214" t="12211" r="8232" b="38614"/>
              <a:stretch/>
            </p:blipFill>
            <p:spPr bwMode="auto">
              <a:xfrm>
                <a:off x="5579734" y="1371600"/>
                <a:ext cx="3564265" cy="3562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26955" y="3629025"/>
                <a:ext cx="1945644" cy="738664"/>
              </a:xfrm>
              <a:prstGeom prst="rect">
                <a:avLst/>
              </a:prstGeom>
              <a:noFill/>
            </p:spPr>
            <p:txBody>
              <a:bodyPr wrap="square" rtlCol="0">
                <a:spAutoFit/>
              </a:bodyPr>
              <a:lstStyle/>
              <a:p>
                <a:r>
                  <a:rPr lang="en-US" sz="1400" dirty="0" smtClean="0"/>
                  <a:t>1357Z 28 Mar 2016</a:t>
                </a:r>
              </a:p>
              <a:p>
                <a:r>
                  <a:rPr lang="en-US" sz="1400" dirty="0" smtClean="0"/>
                  <a:t>MODIS Derived Ash Cloud Top</a:t>
                </a:r>
                <a:endParaRPr lang="en-US" sz="1400" dirty="0"/>
              </a:p>
            </p:txBody>
          </p:sp>
        </p:grpSp>
        <p:pic>
          <p:nvPicPr>
            <p:cNvPr id="7" name="Picture 4" descr="http://cimss.ssec.wisc.edu/goes/blog/wp-content/uploads/2016/03/160328_1357utc_modis_ash_height_Pavlof_pirep.png"/>
            <p:cNvPicPr>
              <a:picLocks noChangeAspect="1" noChangeArrowheads="1"/>
            </p:cNvPicPr>
            <p:nvPr/>
          </p:nvPicPr>
          <p:blipFill rotWithShape="1">
            <a:blip r:embed="rId6">
              <a:extLst>
                <a:ext uri="{28A0092B-C50C-407E-A947-70E740481C1C}">
                  <a14:useLocalDpi xmlns:a14="http://schemas.microsoft.com/office/drawing/2010/main" val="0"/>
                </a:ext>
              </a:extLst>
            </a:blip>
            <a:srcRect r="50074" b="96555"/>
            <a:stretch/>
          </p:blipFill>
          <p:spPr bwMode="auto">
            <a:xfrm>
              <a:off x="5558466" y="2847975"/>
              <a:ext cx="3564266" cy="24268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5548941" y="1371600"/>
            <a:ext cx="3573791" cy="584775"/>
          </a:xfrm>
          <a:prstGeom prst="rect">
            <a:avLst/>
          </a:prstGeom>
          <a:solidFill>
            <a:schemeClr val="tx1"/>
          </a:solidFill>
        </p:spPr>
        <p:txBody>
          <a:bodyPr wrap="square" rtlCol="0">
            <a:spAutoFit/>
          </a:bodyPr>
          <a:lstStyle/>
          <a:p>
            <a:r>
              <a:rPr lang="en-US" sz="1600" dirty="0" smtClean="0">
                <a:solidFill>
                  <a:schemeClr val="bg1"/>
                </a:solidFill>
              </a:rPr>
              <a:t>SO2 Brightness Temperature Index</a:t>
            </a:r>
          </a:p>
          <a:p>
            <a:r>
              <a:rPr lang="en-US" sz="1600" dirty="0" smtClean="0">
                <a:solidFill>
                  <a:schemeClr val="bg1"/>
                </a:solidFill>
              </a:rPr>
              <a:t>28 March 2016 19-2030 UTC</a:t>
            </a:r>
            <a:endParaRPr lang="en-US" sz="1600" dirty="0">
              <a:solidFill>
                <a:schemeClr val="bg1"/>
              </a:solidFill>
            </a:endParaRPr>
          </a:p>
        </p:txBody>
      </p:sp>
    </p:spTree>
    <p:extLst>
      <p:ext uri="{BB962C8B-B14F-4D97-AF65-F5344CB8AC3E}">
        <p14:creationId xmlns:p14="http://schemas.microsoft.com/office/powerpoint/2010/main" val="148766344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Core Partnerships</a:t>
            </a:r>
            <a:endParaRPr lang="en-US" dirty="0"/>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18</a:t>
            </a:fld>
            <a:endParaRPr lang="en-US" dirty="0"/>
          </a:p>
        </p:txBody>
      </p:sp>
      <p:sp>
        <p:nvSpPr>
          <p:cNvPr id="5" name="AutoShape 2" descr="Image result for aopa logo"/>
          <p:cNvSpPr>
            <a:spLocks noChangeAspect="1" noChangeArrowheads="1"/>
          </p:cNvSpPr>
          <p:nvPr/>
        </p:nvSpPr>
        <p:spPr bwMode="auto">
          <a:xfrm>
            <a:off x="685800" y="661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aop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 y="1828800"/>
            <a:ext cx="2670175" cy="15019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laska airmen's asso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177" y="1828800"/>
            <a:ext cx="3810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laska air carriers associatio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535112"/>
            <a:ext cx="1997075" cy="19970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a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581" y="3532187"/>
            <a:ext cx="1538836" cy="15881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laska aviation safety found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6625" y="5334000"/>
            <a:ext cx="1252510" cy="7640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laska command official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4" y="3532187"/>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5092281"/>
            <a:ext cx="2031119" cy="146948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ntsb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6696" y="3352617"/>
            <a:ext cx="1924663" cy="19473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8912" y="6176212"/>
            <a:ext cx="8199437" cy="400110"/>
          </a:xfrm>
          <a:prstGeom prst="rect">
            <a:avLst/>
          </a:prstGeom>
          <a:noFill/>
        </p:spPr>
        <p:txBody>
          <a:bodyPr wrap="square" rtlCol="0">
            <a:spAutoFit/>
          </a:bodyPr>
          <a:lstStyle/>
          <a:p>
            <a:r>
              <a:rPr lang="en-US" dirty="0" smtClean="0">
                <a:solidFill>
                  <a:schemeClr val="bg1"/>
                </a:solidFill>
              </a:rPr>
              <a:t>Member:  Alaska Aviation Coordination Council, Alaska Industry Council </a:t>
            </a:r>
            <a:endParaRPr lang="en-US" dirty="0">
              <a:solidFill>
                <a:schemeClr val="bg1"/>
              </a:solidFill>
            </a:endParaRPr>
          </a:p>
        </p:txBody>
      </p:sp>
    </p:spTree>
    <p:extLst>
      <p:ext uri="{BB962C8B-B14F-4D97-AF65-F5344CB8AC3E}">
        <p14:creationId xmlns:p14="http://schemas.microsoft.com/office/powerpoint/2010/main" val="76409681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sz="3200" dirty="0" smtClean="0"/>
              <a:t>Jeff </a:t>
            </a:r>
            <a:r>
              <a:rPr lang="en-US" sz="3200" dirty="0" err="1" smtClean="0"/>
              <a:t>Osiensky</a:t>
            </a:r>
            <a:r>
              <a:rPr lang="en-US" dirty="0" smtClean="0"/>
              <a:t>, Meteorologist in Charge                     907-266-5116 </a:t>
            </a:r>
            <a:r>
              <a:rPr lang="en-US" dirty="0" smtClean="0">
                <a:hlinkClick r:id="rId3"/>
              </a:rPr>
              <a:t>jeffrey.osiensky@noaa.gov</a:t>
            </a:r>
            <a:endParaRPr lang="en-US" dirty="0" smtClean="0"/>
          </a:p>
          <a:p>
            <a:r>
              <a:rPr lang="en-US" sz="3200" dirty="0" smtClean="0"/>
              <a:t>Doug Wesley</a:t>
            </a:r>
            <a:r>
              <a:rPr lang="en-US" dirty="0" smtClean="0"/>
              <a:t>, Science and Operations Officer         907-266-5112  </a:t>
            </a:r>
            <a:r>
              <a:rPr lang="en-US" dirty="0" smtClean="0">
                <a:hlinkClick r:id="rId4"/>
              </a:rPr>
              <a:t>douglas.wesley@noaa.gov</a:t>
            </a:r>
            <a:endParaRPr lang="en-US" dirty="0" smtClean="0"/>
          </a:p>
          <a:p>
            <a:endParaRPr lang="en-US" u="sng" dirty="0" smtClean="0"/>
          </a:p>
          <a:p>
            <a:r>
              <a:rPr lang="en-US" dirty="0" smtClean="0"/>
              <a:t>      Operations 24x7x365</a:t>
            </a:r>
            <a:endParaRPr lang="en-US" dirty="0"/>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19</a:t>
            </a:fld>
            <a:endParaRPr lang="en-US" dirty="0"/>
          </a:p>
        </p:txBody>
      </p:sp>
      <p:pic>
        <p:nvPicPr>
          <p:cNvPr id="5" name="Picture 4"/>
          <p:cNvPicPr>
            <a:picLocks noChangeAspect="1"/>
          </p:cNvPicPr>
          <p:nvPr/>
        </p:nvPicPr>
        <p:blipFill>
          <a:blip r:embed="rId5"/>
          <a:stretch>
            <a:fillRect/>
          </a:stretch>
        </p:blipFill>
        <p:spPr>
          <a:xfrm>
            <a:off x="4953000" y="3961837"/>
            <a:ext cx="3901380" cy="2438963"/>
          </a:xfrm>
          <a:prstGeom prst="rect">
            <a:avLst/>
          </a:prstGeom>
        </p:spPr>
      </p:pic>
      <p:sp>
        <p:nvSpPr>
          <p:cNvPr id="6" name="TextBox 5"/>
          <p:cNvSpPr txBox="1"/>
          <p:nvPr/>
        </p:nvSpPr>
        <p:spPr>
          <a:xfrm>
            <a:off x="6096000" y="4800600"/>
            <a:ext cx="1524000" cy="307777"/>
          </a:xfrm>
          <a:prstGeom prst="rect">
            <a:avLst/>
          </a:prstGeom>
          <a:noFill/>
        </p:spPr>
        <p:txBody>
          <a:bodyPr wrap="square" rtlCol="0">
            <a:spAutoFit/>
          </a:bodyPr>
          <a:lstStyle/>
          <a:p>
            <a:r>
              <a:rPr lang="en-US" sz="1400" b="1" dirty="0" smtClean="0"/>
              <a:t>907-266-5109</a:t>
            </a:r>
            <a:endParaRPr lang="en-US" sz="1400" b="1" dirty="0"/>
          </a:p>
        </p:txBody>
      </p:sp>
      <p:sp>
        <p:nvSpPr>
          <p:cNvPr id="7" name="Rectangle 6"/>
          <p:cNvSpPr/>
          <p:nvPr/>
        </p:nvSpPr>
        <p:spPr>
          <a:xfrm>
            <a:off x="7239000" y="5982780"/>
            <a:ext cx="1302857" cy="307777"/>
          </a:xfrm>
          <a:prstGeom prst="rect">
            <a:avLst/>
          </a:prstGeom>
        </p:spPr>
        <p:txBody>
          <a:bodyPr wrap="none">
            <a:spAutoFit/>
          </a:bodyPr>
          <a:lstStyle/>
          <a:p>
            <a:r>
              <a:rPr lang="en-US" sz="1400" b="1" dirty="0" smtClean="0"/>
              <a:t>907-266-5110</a:t>
            </a:r>
            <a:endParaRPr lang="en-US" sz="1400" b="1" dirty="0"/>
          </a:p>
        </p:txBody>
      </p:sp>
    </p:spTree>
    <p:extLst>
      <p:ext uri="{BB962C8B-B14F-4D97-AF65-F5344CB8AC3E}">
        <p14:creationId xmlns:p14="http://schemas.microsoft.com/office/powerpoint/2010/main" val="41582147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Alaska Region Overview</a:t>
            </a:r>
            <a:endParaRPr lang="en-US" dirty="0"/>
          </a:p>
        </p:txBody>
      </p:sp>
      <p:pic>
        <p:nvPicPr>
          <p:cNvPr id="5" name="Content Placeholder 4"/>
          <p:cNvPicPr>
            <a:picLocks noGrp="1" noChangeAspect="1"/>
          </p:cNvPicPr>
          <p:nvPr>
            <p:ph idx="1"/>
          </p:nvPr>
        </p:nvPicPr>
        <p:blipFill>
          <a:blip r:embed="rId3"/>
          <a:stretch>
            <a:fillRect/>
          </a:stretch>
        </p:blipFill>
        <p:spPr>
          <a:xfrm>
            <a:off x="228600" y="1600200"/>
            <a:ext cx="8763000" cy="4853462"/>
          </a:xfrm>
          <a:prstGeom prst="rect">
            <a:avLst/>
          </a:prstGeom>
        </p:spPr>
      </p:pic>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2</a:t>
            </a:fld>
            <a:endParaRPr lang="en-US" dirty="0"/>
          </a:p>
        </p:txBody>
      </p:sp>
    </p:spTree>
    <p:extLst>
      <p:ext uri="{BB962C8B-B14F-4D97-AF65-F5344CB8AC3E}">
        <p14:creationId xmlns:p14="http://schemas.microsoft.com/office/powerpoint/2010/main" val="22920341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AAWU &amp; VAAC</a:t>
            </a:r>
            <a:endParaRPr lang="en-US" dirty="0"/>
          </a:p>
        </p:txBody>
      </p:sp>
      <p:sp>
        <p:nvSpPr>
          <p:cNvPr id="3" name="Content Placeholder 2"/>
          <p:cNvSpPr>
            <a:spLocks noGrp="1"/>
          </p:cNvSpPr>
          <p:nvPr>
            <p:ph idx="1"/>
          </p:nvPr>
        </p:nvSpPr>
        <p:spPr>
          <a:xfrm>
            <a:off x="304800" y="1676400"/>
            <a:ext cx="8534400" cy="1371600"/>
          </a:xfrm>
        </p:spPr>
        <p:txBody>
          <a:bodyPr/>
          <a:lstStyle/>
          <a:p>
            <a:pPr marL="457200" indent="-457200">
              <a:buFont typeface="Arial" panose="020B0604020202020204" pitchFamily="34" charset="0"/>
              <a:buChar char="•"/>
            </a:pPr>
            <a:r>
              <a:rPr lang="en-US" dirty="0" smtClean="0"/>
              <a:t>Two aviation forecasting functions rolled up into one office</a:t>
            </a:r>
          </a:p>
          <a:p>
            <a:pPr marL="971550" lvl="1" indent="-457200">
              <a:buFont typeface="Arial" panose="020B0604020202020204" pitchFamily="34" charset="0"/>
              <a:buChar char="•"/>
            </a:pPr>
            <a:r>
              <a:rPr lang="en-US" dirty="0" smtClean="0"/>
              <a:t>Meteorological Watch Office (MWO) – one of three in the United States</a:t>
            </a:r>
          </a:p>
          <a:p>
            <a:pPr marL="1371600" lvl="2" indent="-457200">
              <a:buFont typeface="Arial" panose="020B0604020202020204" pitchFamily="34" charset="0"/>
              <a:buChar char="•"/>
            </a:pPr>
            <a:r>
              <a:rPr lang="en-US" dirty="0" smtClean="0"/>
              <a:t>State/Regional scope</a:t>
            </a:r>
          </a:p>
          <a:p>
            <a:pPr marL="971550" lvl="1" indent="-457200">
              <a:buFont typeface="Arial" panose="020B0604020202020204" pitchFamily="34" charset="0"/>
              <a:buChar char="•"/>
            </a:pPr>
            <a:r>
              <a:rPr lang="en-US" dirty="0" smtClean="0"/>
              <a:t>Volcanic Ash Advisory Center (VAAC) – one of nine in the World </a:t>
            </a:r>
          </a:p>
          <a:p>
            <a:pPr marL="1371600" lvl="2" indent="-457200">
              <a:buFont typeface="Arial" panose="020B0604020202020204" pitchFamily="34" charset="0"/>
              <a:buChar char="•"/>
            </a:pPr>
            <a:r>
              <a:rPr lang="en-US" dirty="0" smtClean="0"/>
              <a:t>International scope</a:t>
            </a:r>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505200"/>
            <a:ext cx="5029200" cy="2949388"/>
          </a:xfrm>
          <a:prstGeom prst="rect">
            <a:avLst/>
          </a:prstGeom>
        </p:spPr>
      </p:pic>
      <p:pic>
        <p:nvPicPr>
          <p:cNvPr id="2050" name="Picture 2" descr="Image result for anchorage flight information reg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609600" y="3760694"/>
            <a:ext cx="2743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995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a:defRPr/>
            </a:pPr>
            <a:fld id="{53906FA3-AC9F-4340-860C-27193E833428}" type="slidenum">
              <a:rPr lang="en-US" smtClean="0"/>
              <a:pPr>
                <a:defRPr/>
              </a:pPr>
              <a:t>4</a:t>
            </a:fld>
            <a:endParaRPr lang="en-US" dirty="0"/>
          </a:p>
        </p:txBody>
      </p:sp>
      <p:sp>
        <p:nvSpPr>
          <p:cNvPr id="17" name="Rectangle 3"/>
          <p:cNvSpPr txBox="1">
            <a:spLocks noChangeArrowheads="1"/>
          </p:cNvSpPr>
          <p:nvPr/>
        </p:nvSpPr>
        <p:spPr bwMode="auto">
          <a:xfrm>
            <a:off x="152400" y="1447799"/>
            <a:ext cx="5397218" cy="28505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0000"/>
              </a:lnSpc>
              <a:spcBef>
                <a:spcPts val="0"/>
              </a:spcBef>
              <a:spcAft>
                <a:spcPct val="0"/>
              </a:spcAft>
              <a:buClrTx/>
              <a:buSzTx/>
              <a:buFont typeface="Arial" pitchFamily="34" charset="0"/>
              <a:buChar char="•"/>
              <a:tabLst>
                <a:tab pos="182880" algn="l"/>
              </a:tabLst>
              <a:defRPr/>
            </a:pPr>
            <a:r>
              <a:rPr kumimoji="0" lang="en-US" sz="1600" i="0" u="none" strike="noStrike" kern="0" cap="none" spc="0" normalizeH="0" baseline="0" noProof="0" dirty="0" smtClean="0">
                <a:ln>
                  <a:noFill/>
                </a:ln>
                <a:solidFill>
                  <a:schemeClr val="bg1"/>
                </a:solidFill>
                <a:effectLst/>
                <a:uLnTx/>
                <a:uFillTx/>
                <a:latin typeface="+mn-lt"/>
                <a:ea typeface="+mn-ea"/>
                <a:cs typeface="Arial" pitchFamily="34" charset="0"/>
              </a:rPr>
              <a:t>  </a:t>
            </a:r>
            <a:r>
              <a:rPr kumimoji="0" lang="en-US" sz="1600" i="0" u="none" strike="noStrike" kern="0" cap="none" spc="0" normalizeH="0" baseline="0" noProof="0" dirty="0" smtClean="0">
                <a:ln>
                  <a:noFill/>
                </a:ln>
                <a:solidFill>
                  <a:schemeClr val="bg1"/>
                </a:solidFill>
                <a:effectLst/>
                <a:uLnTx/>
                <a:uFillTx/>
                <a:latin typeface="+mn-lt"/>
                <a:cs typeface="Arial" pitchFamily="34" charset="0"/>
              </a:rPr>
              <a:t>Forecasts for AK’s 5.8 million sq. </a:t>
            </a:r>
            <a:r>
              <a:rPr lang="en-US" sz="1600" kern="0" dirty="0" smtClean="0">
                <a:solidFill>
                  <a:schemeClr val="bg1"/>
                </a:solidFill>
                <a:latin typeface="+mn-lt"/>
                <a:cs typeface="Arial" pitchFamily="34" charset="0"/>
              </a:rPr>
              <a:t>kilometer</a:t>
            </a:r>
            <a:r>
              <a:rPr kumimoji="0" lang="en-US" sz="1600" i="0" u="none" strike="noStrike" kern="0" cap="none" spc="0" normalizeH="0" baseline="0" noProof="0" dirty="0" smtClean="0">
                <a:ln>
                  <a:noFill/>
                </a:ln>
                <a:solidFill>
                  <a:schemeClr val="bg1"/>
                </a:solidFill>
                <a:effectLst/>
                <a:uLnTx/>
                <a:uFillTx/>
                <a:latin typeface="+mn-lt"/>
                <a:cs typeface="Arial" pitchFamily="34" charset="0"/>
              </a:rPr>
              <a:t> airspace with involvement from 5 offices (3 WFOs, CWSU, and AAWU)</a:t>
            </a:r>
          </a:p>
          <a:p>
            <a:pPr lvl="1" eaLnBrk="0" hangingPunct="0">
              <a:lnSpc>
                <a:spcPct val="90000"/>
              </a:lnSpc>
              <a:spcBef>
                <a:spcPts val="0"/>
              </a:spcBef>
              <a:buFont typeface="Arial" pitchFamily="34" charset="0"/>
              <a:buChar char="•"/>
              <a:tabLst>
                <a:tab pos="182880" algn="l"/>
              </a:tabLst>
              <a:defRPr/>
            </a:pPr>
            <a:r>
              <a:rPr lang="en-US" sz="1600" kern="0" dirty="0" smtClean="0">
                <a:solidFill>
                  <a:schemeClr val="bg1"/>
                </a:solidFill>
                <a:latin typeface="+mn-lt"/>
                <a:cs typeface="Arial" pitchFamily="34" charset="0"/>
              </a:rPr>
              <a:t>Graphics, Area Forecasts, AIRMETs, and SIGMETs</a:t>
            </a:r>
            <a:endParaRPr kumimoji="0" lang="en-US" sz="1600" i="0" u="none" strike="noStrike" kern="0" cap="none" spc="0" normalizeH="0" baseline="0" noProof="0" dirty="0" smtClean="0">
              <a:ln>
                <a:noFill/>
              </a:ln>
              <a:solidFill>
                <a:schemeClr val="bg1"/>
              </a:solidFill>
              <a:effectLst/>
              <a:uLnTx/>
              <a:uFillTx/>
              <a:latin typeface="+mn-lt"/>
              <a:cs typeface="Arial" pitchFamily="34" charset="0"/>
            </a:endParaRPr>
          </a:p>
          <a:p>
            <a:pPr marL="0" marR="0" lvl="0" indent="0" algn="l" defTabSz="914400" rtl="0" eaLnBrk="0" fontAlgn="base" latinLnBrk="0" hangingPunct="0">
              <a:lnSpc>
                <a:spcPct val="90000"/>
              </a:lnSpc>
              <a:spcBef>
                <a:spcPts val="0"/>
              </a:spcBef>
              <a:spcAft>
                <a:spcPct val="0"/>
              </a:spcAft>
              <a:buClrTx/>
              <a:buSzTx/>
              <a:buFontTx/>
              <a:buNone/>
              <a:tabLst>
                <a:tab pos="182880" algn="l"/>
              </a:tabLst>
              <a:defRPr/>
            </a:pPr>
            <a:r>
              <a:rPr kumimoji="0" lang="en-US" sz="1600" i="0" u="none" strike="noStrike" kern="0" cap="none" spc="0" normalizeH="0" baseline="0" noProof="0" dirty="0" smtClean="0">
                <a:ln>
                  <a:noFill/>
                </a:ln>
                <a:solidFill>
                  <a:schemeClr val="bg1"/>
                </a:solidFill>
                <a:effectLst/>
                <a:uLnTx/>
                <a:uFillTx/>
                <a:latin typeface="+mn-lt"/>
                <a:ea typeface="+mn-ea"/>
                <a:cs typeface="Arial" pitchFamily="34" charset="0"/>
              </a:rPr>
              <a:t>	</a:t>
            </a:r>
          </a:p>
          <a:p>
            <a:pPr marL="0" marR="0" lvl="0" indent="0" algn="l" defTabSz="914400" rtl="0" eaLnBrk="0" fontAlgn="base" latinLnBrk="0" hangingPunct="0">
              <a:lnSpc>
                <a:spcPct val="90000"/>
              </a:lnSpc>
              <a:spcBef>
                <a:spcPts val="0"/>
              </a:spcBef>
              <a:spcAft>
                <a:spcPct val="0"/>
              </a:spcAft>
              <a:buClrTx/>
              <a:buSzTx/>
              <a:buFont typeface="Arial" pitchFamily="34" charset="0"/>
              <a:buChar char="•"/>
              <a:tabLst/>
              <a:defRPr/>
            </a:pPr>
            <a:r>
              <a:rPr kumimoji="0" lang="en-US" sz="1600" i="0" u="none" strike="noStrike" kern="0" cap="none" spc="0" normalizeH="0" baseline="0" noProof="0" dirty="0" smtClean="0">
                <a:ln>
                  <a:noFill/>
                </a:ln>
                <a:solidFill>
                  <a:schemeClr val="bg1">
                    <a:lumMod val="65000"/>
                    <a:lumOff val="35000"/>
                  </a:schemeClr>
                </a:solidFill>
                <a:effectLst/>
                <a:uLnTx/>
                <a:uFillTx/>
                <a:latin typeface="+mn-lt"/>
                <a:ea typeface="+mn-ea"/>
                <a:cs typeface="Arial" pitchFamily="34" charset="0"/>
              </a:rPr>
              <a:t>  </a:t>
            </a:r>
            <a:r>
              <a:rPr lang="en-US" sz="1600" kern="0" dirty="0" smtClean="0">
                <a:solidFill>
                  <a:schemeClr val="bg1">
                    <a:lumMod val="65000"/>
                    <a:lumOff val="35000"/>
                  </a:schemeClr>
                </a:solidFill>
                <a:cs typeface="Arial" pitchFamily="34" charset="0"/>
              </a:rPr>
              <a:t>Terminal </a:t>
            </a:r>
            <a:r>
              <a:rPr lang="en-US" sz="1600" kern="0" dirty="0">
                <a:solidFill>
                  <a:schemeClr val="bg1">
                    <a:lumMod val="65000"/>
                    <a:lumOff val="35000"/>
                  </a:schemeClr>
                </a:solidFill>
                <a:cs typeface="Arial" pitchFamily="34" charset="0"/>
              </a:rPr>
              <a:t>forecasts for </a:t>
            </a:r>
            <a:r>
              <a:rPr lang="en-US" sz="1600" kern="0" dirty="0" smtClean="0">
                <a:solidFill>
                  <a:schemeClr val="bg1">
                    <a:lumMod val="65000"/>
                    <a:lumOff val="35000"/>
                  </a:schemeClr>
                </a:solidFill>
                <a:cs typeface="Arial" pitchFamily="34" charset="0"/>
              </a:rPr>
              <a:t>39 </a:t>
            </a:r>
            <a:r>
              <a:rPr lang="en-US" sz="1600" kern="0" dirty="0">
                <a:solidFill>
                  <a:schemeClr val="bg1">
                    <a:lumMod val="65000"/>
                    <a:lumOff val="35000"/>
                  </a:schemeClr>
                </a:solidFill>
                <a:cs typeface="Arial" pitchFamily="34" charset="0"/>
              </a:rPr>
              <a:t>airports </a:t>
            </a:r>
            <a:r>
              <a:rPr lang="en-US" sz="1600" kern="0" dirty="0" smtClean="0">
                <a:solidFill>
                  <a:schemeClr val="bg1">
                    <a:lumMod val="65000"/>
                    <a:lumOff val="35000"/>
                  </a:schemeClr>
                </a:solidFill>
                <a:cs typeface="Arial" pitchFamily="34" charset="0"/>
              </a:rPr>
              <a:t>issued by WFOs</a:t>
            </a:r>
          </a:p>
          <a:p>
            <a:pPr lvl="1" eaLnBrk="0" hangingPunct="0">
              <a:lnSpc>
                <a:spcPct val="90000"/>
              </a:lnSpc>
              <a:spcBef>
                <a:spcPts val="0"/>
              </a:spcBef>
              <a:buFont typeface="Arial" pitchFamily="34" charset="0"/>
              <a:buChar char="•"/>
              <a:defRPr/>
            </a:pPr>
            <a:r>
              <a:rPr lang="en-US" sz="1600" kern="0" dirty="0" smtClean="0">
                <a:solidFill>
                  <a:schemeClr val="bg1">
                    <a:lumMod val="65000"/>
                    <a:lumOff val="35000"/>
                  </a:schemeClr>
                </a:solidFill>
                <a:cs typeface="Arial" pitchFamily="34" charset="0"/>
              </a:rPr>
              <a:t>Transmitted very 6 hours with routine updates for ANC at 7am &amp; 21UTC (12pm AKST and 1pm AKDT) </a:t>
            </a:r>
          </a:p>
          <a:p>
            <a:pPr marL="0" marR="0" lvl="0" indent="0" algn="l" defTabSz="914400" rtl="0" eaLnBrk="0" fontAlgn="base" latinLnBrk="0" hangingPunct="0">
              <a:lnSpc>
                <a:spcPct val="90000"/>
              </a:lnSpc>
              <a:spcBef>
                <a:spcPts val="0"/>
              </a:spcBef>
              <a:spcAft>
                <a:spcPct val="0"/>
              </a:spcAft>
              <a:buClrTx/>
              <a:buSzTx/>
              <a:buFont typeface="Arial" pitchFamily="34" charset="0"/>
              <a:buChar char="•"/>
              <a:tabLst/>
              <a:defRPr/>
            </a:pPr>
            <a:endParaRPr lang="en-US" sz="1600" kern="0" dirty="0">
              <a:solidFill>
                <a:schemeClr val="bg1"/>
              </a:solidFill>
              <a:cs typeface="Arial" pitchFamily="34" charset="0"/>
            </a:endParaRPr>
          </a:p>
          <a:p>
            <a:pPr marL="0" marR="0" lvl="0" indent="0" algn="l" defTabSz="914400" rtl="0" eaLnBrk="0" fontAlgn="base" latinLnBrk="0" hangingPunct="0">
              <a:lnSpc>
                <a:spcPct val="90000"/>
              </a:lnSpc>
              <a:spcBef>
                <a:spcPts val="0"/>
              </a:spcBef>
              <a:spcAft>
                <a:spcPct val="0"/>
              </a:spcAft>
              <a:buClrTx/>
              <a:buSzTx/>
              <a:buFont typeface="Arial" pitchFamily="34" charset="0"/>
              <a:buChar char="•"/>
              <a:tabLst/>
              <a:defRPr/>
            </a:pPr>
            <a:r>
              <a:rPr lang="en-US" sz="1600" kern="0" dirty="0" smtClean="0">
                <a:solidFill>
                  <a:schemeClr val="bg1"/>
                </a:solidFill>
                <a:cs typeface="Arial" pitchFamily="34" charset="0"/>
              </a:rPr>
              <a:t> Need for a strong internal collaborative forecast process </a:t>
            </a:r>
            <a:endParaRPr lang="en-US" sz="1600" kern="0" dirty="0">
              <a:solidFill>
                <a:schemeClr val="bg1"/>
              </a:solidFill>
              <a:cs typeface="Arial" pitchFamily="34" charset="0"/>
            </a:endParaRPr>
          </a:p>
          <a:p>
            <a:pPr marL="0" marR="0" lvl="0" indent="0" algn="l" defTabSz="914400" rtl="0" eaLnBrk="0" fontAlgn="base" latinLnBrk="0" hangingPunct="0">
              <a:lnSpc>
                <a:spcPct val="90000"/>
              </a:lnSpc>
              <a:spcBef>
                <a:spcPts val="0"/>
              </a:spcBef>
              <a:spcAft>
                <a:spcPct val="0"/>
              </a:spcAft>
              <a:buClrTx/>
              <a:buSzTx/>
              <a:tabLst/>
              <a:defRPr/>
            </a:pPr>
            <a:endParaRPr kumimoji="0" lang="en-US" sz="1600" i="0" u="none" strike="noStrike" kern="0" cap="none" spc="0" normalizeH="0" noProof="0" dirty="0" smtClean="0">
              <a:ln>
                <a:noFill/>
              </a:ln>
              <a:solidFill>
                <a:schemeClr val="bg1"/>
              </a:solidFill>
              <a:effectLst/>
              <a:uLnTx/>
              <a:uFillTx/>
              <a:latin typeface="+mn-lt"/>
              <a:cs typeface="Arial" pitchFamily="34" charset="0"/>
            </a:endParaRPr>
          </a:p>
          <a:p>
            <a:pPr marL="0" marR="0" lvl="0" indent="0" algn="l" defTabSz="914400" rtl="0" eaLnBrk="0" fontAlgn="base" latinLnBrk="0" hangingPunct="0">
              <a:lnSpc>
                <a:spcPct val="90000"/>
              </a:lnSpc>
              <a:spcBef>
                <a:spcPts val="0"/>
              </a:spcBef>
              <a:spcAft>
                <a:spcPct val="0"/>
              </a:spcAft>
              <a:buClrTx/>
              <a:buSzTx/>
              <a:buFont typeface="Arial" pitchFamily="34" charset="0"/>
              <a:buChar char="•"/>
              <a:tabLst/>
              <a:defRPr/>
            </a:pPr>
            <a:r>
              <a:rPr lang="en-US" sz="1600" kern="0" baseline="0" dirty="0" smtClean="0">
                <a:solidFill>
                  <a:schemeClr val="bg1"/>
                </a:solidFill>
                <a:latin typeface="+mn-lt"/>
                <a:cs typeface="Arial" pitchFamily="34" charset="0"/>
              </a:rPr>
              <a:t>  Close</a:t>
            </a:r>
            <a:r>
              <a:rPr lang="en-US" sz="1600" kern="0" dirty="0" smtClean="0">
                <a:solidFill>
                  <a:schemeClr val="bg1"/>
                </a:solidFill>
                <a:latin typeface="+mn-lt"/>
                <a:cs typeface="Arial" pitchFamily="34" charset="0"/>
              </a:rPr>
              <a:t> partnerships with FAA, industry, and formal Association to help guide services</a:t>
            </a:r>
            <a:endParaRPr kumimoji="0" lang="en-US" sz="1600" i="0" u="none" strike="noStrike" kern="0" cap="none" spc="0" normalizeH="0" baseline="0" noProof="0" dirty="0" smtClean="0">
              <a:ln>
                <a:noFill/>
              </a:ln>
              <a:solidFill>
                <a:schemeClr val="bg1"/>
              </a:solidFill>
              <a:effectLst/>
              <a:uLnTx/>
              <a:uFillTx/>
              <a:latin typeface="+mn-lt"/>
              <a:cs typeface="Arial" pitchFamily="34" charset="0"/>
            </a:endParaRPr>
          </a:p>
          <a:p>
            <a:pPr marL="0" marR="0" lvl="0" indent="0" algn="l" defTabSz="914400" rtl="0" eaLnBrk="0" fontAlgn="base" latinLnBrk="0" hangingPunct="0">
              <a:lnSpc>
                <a:spcPct val="90000"/>
              </a:lnSpc>
              <a:spcBef>
                <a:spcPct val="75000"/>
              </a:spcBef>
              <a:spcAft>
                <a:spcPct val="0"/>
              </a:spcAft>
              <a:buClrTx/>
              <a:buSzTx/>
              <a:buFont typeface="Arial" pitchFamily="34" charset="0"/>
              <a:buChar char="•"/>
              <a:tabLst>
                <a:tab pos="182880" algn="l"/>
              </a:tabLst>
              <a:defRPr/>
            </a:pPr>
            <a:endParaRPr kumimoji="0" lang="en-US" sz="1600" i="0" u="none" strike="noStrike" kern="0" cap="none" spc="0" normalizeH="0" baseline="0" noProof="0" dirty="0" smtClean="0">
              <a:ln>
                <a:noFill/>
              </a:ln>
              <a:solidFill>
                <a:schemeClr val="bg1"/>
              </a:solidFill>
              <a:effectLst/>
              <a:uLnTx/>
              <a:uFillTx/>
              <a:latin typeface="+mn-lt"/>
              <a:ea typeface="+mn-ea"/>
              <a:cs typeface="Arial" pitchFamily="34" charset="0"/>
            </a:endParaRPr>
          </a:p>
        </p:txBody>
      </p:sp>
      <p:pic>
        <p:nvPicPr>
          <p:cNvPr id="171014" name="Picture 6" descr="http://www.nationalgeographicstock.com/comp/AS/001/1182861.jpg"/>
          <p:cNvPicPr>
            <a:picLocks noChangeAspect="1" noChangeArrowheads="1"/>
          </p:cNvPicPr>
          <p:nvPr/>
        </p:nvPicPr>
        <p:blipFill>
          <a:blip r:embed="rId3" cstate="print"/>
          <a:srcRect/>
          <a:stretch>
            <a:fillRect/>
          </a:stretch>
        </p:blipFill>
        <p:spPr bwMode="auto">
          <a:xfrm>
            <a:off x="457200" y="4450885"/>
            <a:ext cx="2921961" cy="1949915"/>
          </a:xfrm>
          <a:prstGeom prst="rect">
            <a:avLst/>
          </a:prstGeom>
          <a:noFill/>
          <a:ln>
            <a:solidFill>
              <a:schemeClr val="tx1">
                <a:lumMod val="50000"/>
              </a:schemeClr>
            </a:solidFill>
          </a:ln>
          <a:effectLst>
            <a:outerShdw blurRad="101600" dist="50800" dir="2700000" algn="tl" rotWithShape="0">
              <a:prstClr val="black">
                <a:alpha val="90000"/>
              </a:prstClr>
            </a:outerShdw>
          </a:effectLst>
        </p:spPr>
      </p:pic>
      <p:pic>
        <p:nvPicPr>
          <p:cNvPr id="147458" name="Picture 2" descr="http://ancsrv1.anc.nwsar.gov/AAWU/archive/fcstgraphics/2012/09/19/sfc_07.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9618" y="1524000"/>
            <a:ext cx="3289582" cy="2362200"/>
          </a:xfrm>
          <a:prstGeom prst="rect">
            <a:avLst/>
          </a:prstGeom>
          <a:noFill/>
          <a:effectLst>
            <a:outerShdw blurRad="101600" dist="50800" dir="2700000" algn="tl" rotWithShape="0">
              <a:prstClr val="black">
                <a:alpha val="9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419600" y="4114800"/>
            <a:ext cx="4495800" cy="2362200"/>
            <a:chOff x="228600" y="4199137"/>
            <a:chExt cx="4495800" cy="2362200"/>
          </a:xfrm>
        </p:grpSpPr>
        <p:pic>
          <p:nvPicPr>
            <p:cNvPr id="147459" name="Picture 3" descr="C:\Users\donald.moore\Downloads\469425_272047142913782_1882585927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51" r="3251" b="27337"/>
            <a:stretch/>
          </p:blipFill>
          <p:spPr bwMode="auto">
            <a:xfrm>
              <a:off x="228600" y="4609584"/>
              <a:ext cx="3581400" cy="1951753"/>
            </a:xfrm>
            <a:prstGeom prst="rect">
              <a:avLst/>
            </a:prstGeom>
            <a:noFill/>
            <a:effectLst>
              <a:outerShdw blurRad="101600" dist="50800" dir="2700000" algn="tl" rotWithShape="0">
                <a:prstClr val="black">
                  <a:alpha val="90000"/>
                </a:prstClr>
              </a:outerShdw>
            </a:effectLst>
            <a:extLst>
              <a:ext uri="{909E8E84-426E-40DD-AFC4-6F175D3DCCD1}">
                <a14:hiddenFill xmlns:a14="http://schemas.microsoft.com/office/drawing/2010/main">
                  <a:solidFill>
                    <a:srgbClr val="FFFFFF"/>
                  </a:solidFill>
                </a14:hiddenFill>
              </a:ext>
            </a:extLst>
          </p:spPr>
        </p:pic>
        <p:pic>
          <p:nvPicPr>
            <p:cNvPr id="147460" name="Picture 4" descr="\\160.0.20.99\user\donald.moore\My Documents\My Pictures\airplane track.jpg"/>
            <p:cNvPicPr>
              <a:picLocks noChangeAspect="1" noChangeArrowheads="1"/>
            </p:cNvPicPr>
            <p:nvPr/>
          </p:nvPicPr>
          <p:blipFill rotWithShape="1">
            <a:blip r:embed="rId6">
              <a:extLst>
                <a:ext uri="{28A0092B-C50C-407E-A947-70E740481C1C}">
                  <a14:useLocalDpi xmlns:a14="http://schemas.microsoft.com/office/drawing/2010/main" val="0"/>
                </a:ext>
              </a:extLst>
            </a:blip>
            <a:srcRect l="28215" t="20443" r="42185" b="28366"/>
            <a:stretch/>
          </p:blipFill>
          <p:spPr bwMode="auto">
            <a:xfrm>
              <a:off x="2605450" y="4199137"/>
              <a:ext cx="2118950" cy="1439663"/>
            </a:xfrm>
            <a:prstGeom prst="rect">
              <a:avLst/>
            </a:prstGeom>
            <a:noFill/>
            <a:effectLst>
              <a:outerShdw blurRad="101600" dist="50800" dir="2700000" algn="tl" rotWithShape="0">
                <a:prstClr val="black">
                  <a:alpha val="9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4505980"/>
              <a:ext cx="3210238" cy="523220"/>
            </a:xfrm>
            <a:prstGeom prst="rect">
              <a:avLst/>
            </a:prstGeom>
            <a:noFill/>
            <a:effectLst>
              <a:outerShdw blurRad="101600" dist="76200" dir="2700000" algn="tl" rotWithShape="0">
                <a:prstClr val="black">
                  <a:alpha val="90000"/>
                </a:prstClr>
              </a:outerShdw>
            </a:effectLst>
          </p:spPr>
          <p:txBody>
            <a:bodyPr wrap="none" rtlCol="0">
              <a:spAutoFit/>
            </a:bodyPr>
            <a:lstStyle/>
            <a:p>
              <a:r>
                <a:rPr lang="en-US" sz="1400" dirty="0" smtClean="0">
                  <a:solidFill>
                    <a:srgbClr val="FFFF00"/>
                  </a:solidFill>
                </a:rPr>
                <a:t>Cargo Jets destined for Anchorage,</a:t>
              </a:r>
            </a:p>
            <a:p>
              <a:r>
                <a:rPr lang="en-US" sz="1400" dirty="0" smtClean="0">
                  <a:solidFill>
                    <a:srgbClr val="FFFF00"/>
                  </a:solidFill>
                </a:rPr>
                <a:t> diverted to Fairbanks on Sept 19, 2012</a:t>
              </a:r>
              <a:endParaRPr lang="en-US" sz="1400" dirty="0">
                <a:solidFill>
                  <a:srgbClr val="FFFF00"/>
                </a:solidFill>
              </a:endParaRPr>
            </a:p>
          </p:txBody>
        </p:sp>
      </p:grpSp>
      <p:sp>
        <p:nvSpPr>
          <p:cNvPr id="13" name="Rectangle 5"/>
          <p:cNvSpPr>
            <a:spLocks noGrp="1" noChangeArrowheads="1"/>
          </p:cNvSpPr>
          <p:nvPr>
            <p:ph type="title"/>
          </p:nvPr>
        </p:nvSpPr>
        <p:spPr>
          <a:xfrm>
            <a:off x="1371600" y="76200"/>
            <a:ext cx="7620000" cy="1371600"/>
          </a:xfrm>
        </p:spPr>
        <p:txBody>
          <a:bodyPr/>
          <a:lstStyle/>
          <a:p>
            <a:pPr>
              <a:defRPr/>
            </a:pPr>
            <a:r>
              <a:rPr lang="en-US" sz="4000" dirty="0" smtClean="0">
                <a:cs typeface="Arial" pitchFamily="34" charset="0"/>
              </a:rPr>
              <a:t>Alaska Aviation Weather Unit (Meteorological Watch Office)</a:t>
            </a:r>
            <a:r>
              <a:rPr lang="en-US" dirty="0" smtClean="0">
                <a:cs typeface="Arial" pitchFamily="34" charset="0"/>
              </a:rPr>
              <a:t> </a:t>
            </a:r>
          </a:p>
        </p:txBody>
      </p:sp>
    </p:spTree>
    <p:extLst>
      <p:ext uri="{BB962C8B-B14F-4D97-AF65-F5344CB8AC3E}">
        <p14:creationId xmlns:p14="http://schemas.microsoft.com/office/powerpoint/2010/main" val="230915285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Aviation Weather Unit (AAWU)</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5</a:t>
            </a:fld>
            <a:endParaRPr lang="en-US" dirty="0"/>
          </a:p>
        </p:txBody>
      </p:sp>
      <p:pic>
        <p:nvPicPr>
          <p:cNvPr id="5" name="Picture 4"/>
          <p:cNvPicPr>
            <a:picLocks noChangeAspect="1"/>
          </p:cNvPicPr>
          <p:nvPr/>
        </p:nvPicPr>
        <p:blipFill>
          <a:blip r:embed="rId3"/>
          <a:stretch>
            <a:fillRect/>
          </a:stretch>
        </p:blipFill>
        <p:spPr>
          <a:xfrm>
            <a:off x="0" y="1447800"/>
            <a:ext cx="9144000" cy="5105400"/>
          </a:xfrm>
          <a:prstGeom prst="rect">
            <a:avLst/>
          </a:prstGeom>
        </p:spPr>
      </p:pic>
    </p:spTree>
    <p:extLst>
      <p:ext uri="{BB962C8B-B14F-4D97-AF65-F5344CB8AC3E}">
        <p14:creationId xmlns:p14="http://schemas.microsoft.com/office/powerpoint/2010/main" val="18664190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pic>
        <p:nvPicPr>
          <p:cNvPr id="5" name="Content Placeholder 4"/>
          <p:cNvPicPr>
            <a:picLocks noGrp="1" noChangeAspect="1"/>
          </p:cNvPicPr>
          <p:nvPr>
            <p:ph idx="1"/>
          </p:nvPr>
        </p:nvPicPr>
        <p:blipFill>
          <a:blip r:embed="rId3"/>
          <a:stretch>
            <a:fillRect/>
          </a:stretch>
        </p:blipFill>
        <p:spPr>
          <a:xfrm>
            <a:off x="152400" y="1534484"/>
            <a:ext cx="8839200" cy="4903957"/>
          </a:xfrm>
          <a:prstGeom prst="rect">
            <a:avLst/>
          </a:prstGeom>
        </p:spPr>
      </p:pic>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6</a:t>
            </a:fld>
            <a:endParaRPr lang="en-US" dirty="0"/>
          </a:p>
        </p:txBody>
      </p:sp>
    </p:spTree>
    <p:extLst>
      <p:ext uri="{BB962C8B-B14F-4D97-AF65-F5344CB8AC3E}">
        <p14:creationId xmlns:p14="http://schemas.microsoft.com/office/powerpoint/2010/main" val="24754879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AAWU Staffing</a:t>
            </a:r>
            <a:endParaRPr lang="en-US" dirty="0"/>
          </a:p>
        </p:txBody>
      </p:sp>
      <p:pic>
        <p:nvPicPr>
          <p:cNvPr id="5" name="Content Placeholder 4"/>
          <p:cNvPicPr>
            <a:picLocks noGrp="1" noChangeAspect="1"/>
          </p:cNvPicPr>
          <p:nvPr>
            <p:ph idx="1"/>
          </p:nvPr>
        </p:nvPicPr>
        <p:blipFill>
          <a:blip r:embed="rId3"/>
          <a:stretch>
            <a:fillRect/>
          </a:stretch>
        </p:blipFill>
        <p:spPr>
          <a:xfrm>
            <a:off x="152400" y="1591334"/>
            <a:ext cx="8839200" cy="4809466"/>
          </a:xfrm>
          <a:prstGeom prst="rect">
            <a:avLst/>
          </a:prstGeom>
        </p:spPr>
      </p:pic>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7</a:t>
            </a:fld>
            <a:endParaRPr lang="en-US" dirty="0"/>
          </a:p>
        </p:txBody>
      </p:sp>
    </p:spTree>
    <p:extLst>
      <p:ext uri="{BB962C8B-B14F-4D97-AF65-F5344CB8AC3E}">
        <p14:creationId xmlns:p14="http://schemas.microsoft.com/office/powerpoint/2010/main" val="100954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96200" cy="1371600"/>
          </a:xfrm>
        </p:spPr>
        <p:txBody>
          <a:bodyPr/>
          <a:lstStyle/>
          <a:p>
            <a:r>
              <a:rPr lang="en-US" dirty="0" smtClean="0"/>
              <a:t>AAWU Forecast Responsibility</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8</a:t>
            </a:fld>
            <a:endParaRPr lang="en-US" dirty="0"/>
          </a:p>
        </p:txBody>
      </p:sp>
      <p:pic>
        <p:nvPicPr>
          <p:cNvPr id="5" name="Picture 4"/>
          <p:cNvPicPr>
            <a:picLocks noChangeAspect="1"/>
          </p:cNvPicPr>
          <p:nvPr/>
        </p:nvPicPr>
        <p:blipFill>
          <a:blip r:embed="rId3"/>
          <a:stretch>
            <a:fillRect/>
          </a:stretch>
        </p:blipFill>
        <p:spPr>
          <a:xfrm>
            <a:off x="152400" y="1600200"/>
            <a:ext cx="8839200" cy="4800600"/>
          </a:xfrm>
          <a:prstGeom prst="rect">
            <a:avLst/>
          </a:prstGeom>
        </p:spPr>
      </p:pic>
    </p:spTree>
    <p:extLst>
      <p:ext uri="{BB962C8B-B14F-4D97-AF65-F5344CB8AC3E}">
        <p14:creationId xmlns:p14="http://schemas.microsoft.com/office/powerpoint/2010/main" val="9913153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Preparation</a:t>
            </a:r>
            <a:endParaRPr lang="en-US" dirty="0"/>
          </a:p>
        </p:txBody>
      </p:sp>
      <p:pic>
        <p:nvPicPr>
          <p:cNvPr id="5" name="Content Placeholder 4"/>
          <p:cNvPicPr>
            <a:picLocks noGrp="1" noChangeAspect="1"/>
          </p:cNvPicPr>
          <p:nvPr>
            <p:ph idx="1"/>
          </p:nvPr>
        </p:nvPicPr>
        <p:blipFill>
          <a:blip r:embed="rId3"/>
          <a:stretch>
            <a:fillRect/>
          </a:stretch>
        </p:blipFill>
        <p:spPr>
          <a:xfrm>
            <a:off x="152400" y="1527844"/>
            <a:ext cx="8763000" cy="4869112"/>
          </a:xfrm>
          <a:prstGeom prst="rect">
            <a:avLst/>
          </a:prstGeom>
        </p:spPr>
      </p:pic>
      <p:sp>
        <p:nvSpPr>
          <p:cNvPr id="4" name="Slide Number Placeholder 3"/>
          <p:cNvSpPr>
            <a:spLocks noGrp="1"/>
          </p:cNvSpPr>
          <p:nvPr>
            <p:ph type="sldNum" sz="quarter" idx="10"/>
          </p:nvPr>
        </p:nvSpPr>
        <p:spPr/>
        <p:txBody>
          <a:bodyPr/>
          <a:lstStyle/>
          <a:p>
            <a:pPr>
              <a:defRPr/>
            </a:pPr>
            <a:fld id="{3F41E351-273B-44E3-83FC-8945BC8C2011}" type="slidenum">
              <a:rPr lang="en-US" smtClean="0"/>
              <a:pPr>
                <a:defRPr/>
              </a:pPr>
              <a:t>9</a:t>
            </a:fld>
            <a:endParaRPr lang="en-US" dirty="0"/>
          </a:p>
        </p:txBody>
      </p:sp>
      <p:sp>
        <p:nvSpPr>
          <p:cNvPr id="3" name="TextBox 2"/>
          <p:cNvSpPr txBox="1"/>
          <p:nvPr/>
        </p:nvSpPr>
        <p:spPr>
          <a:xfrm>
            <a:off x="6781800" y="5638800"/>
            <a:ext cx="1295400" cy="400110"/>
          </a:xfrm>
          <a:prstGeom prst="rect">
            <a:avLst/>
          </a:prstGeom>
          <a:noFill/>
        </p:spPr>
        <p:txBody>
          <a:bodyPr wrap="square" rtlCol="0">
            <a:spAutoFit/>
          </a:bodyPr>
          <a:lstStyle/>
          <a:p>
            <a:r>
              <a:rPr lang="en-US" b="1" dirty="0" smtClean="0"/>
              <a:t>“GFE like”</a:t>
            </a:r>
            <a:endParaRPr lang="en-US" b="1" dirty="0"/>
          </a:p>
        </p:txBody>
      </p:sp>
    </p:spTree>
    <p:extLst>
      <p:ext uri="{BB962C8B-B14F-4D97-AF65-F5344CB8AC3E}">
        <p14:creationId xmlns:p14="http://schemas.microsoft.com/office/powerpoint/2010/main" val="56277067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NOAA’s&amp;#x0D;&amp;#x0A;National Weather Service &amp;quot;&quot;/&gt;&lt;property id=&quot;20307&quot; value=&quot;353&quot;/&gt;&lt;/object&gt;&lt;object type=&quot;3&quot; unique_id=&quot;10005&quot;&gt;&lt;property id=&quot;20148&quot; value=&quot;5&quot;/&gt;&lt;property id=&quot;20300&quot; value=&quot;Slide 2 - &amp;quot;Outline&amp;quot;&quot;/&gt;&lt;property id=&quot;20307&quot; value=&quot;384&quot;/&gt;&lt;/object&gt;&lt;object type=&quot;3&quot; unique_id=&quot;10006&quot;&gt;&lt;property id=&quot;20148&quot; value=&quot;5&quot;/&gt;&lt;property id=&quot;20300&quot; value=&quot;Slide 3 - &amp;quot;NWS Mission&amp;quot;&quot;/&gt;&lt;property id=&quot;20307&quot; value=&quot;355&quot;/&gt;&lt;/object&gt;&lt;object type=&quot;3&quot; unique_id=&quot;10007&quot;&gt;&lt;property id=&quot;20148&quot; value=&quot;5&quot;/&gt;&lt;property id=&quot;20300&quot; value=&quot;Slide 4 - &amp;quot;NOAA’s &amp;#x0D;&amp;#x0A;National Weather Service&amp;quot;&quot;/&gt;&lt;property id=&quot;20307&quot; value=&quot;356&quot;/&gt;&lt;/object&gt;&lt;object type=&quot;3&quot; unique_id=&quot;10008&quot;&gt;&lt;property id=&quot;20148&quot; value=&quot;5&quot;/&gt;&lt;property id=&quot;20300&quot; value=&quot;Slide 5 - &amp;quot;Weather Impacts on Society&amp;quot;&quot;/&gt;&lt;property id=&quot;20307&quot; value=&quot;379&quot;/&gt;&lt;/object&gt;&lt;object type=&quot;3&quot; unique_id=&quot;10009&quot;&gt;&lt;property id=&quot;20148&quot; value=&quot;5&quot;/&gt;&lt;property id=&quot;20300&quot; value=&quot;Slide 6 - &amp;quot;Weather Impacts on Society&amp;quot;&quot;/&gt;&lt;property id=&quot;20307&quot; value=&quot;354&quot;/&gt;&lt;/object&gt;&lt;object type=&quot;3&quot; unique_id=&quot;10012&quot;&gt;&lt;property id=&quot;20148&quot; value=&quot;5&quot;/&gt;&lt;property id=&quot;20300&quot; value=&quot;Slide 8 - &amp;quot;NWS Budget&amp;quot;&quot;/&gt;&lt;property id=&quot;20307&quot; value=&quot;378&quot;/&gt;&lt;/object&gt;&lt;object type=&quot;3&quot; unique_id=&quot;10013&quot;&gt;&lt;property id=&quot;20148&quot; value=&quot;5&quot;/&gt;&lt;property id=&quot;20300&quot; value=&quot;Slide 9 - &amp;quot;Overview of NWS Operations&amp;quot;&quot;/&gt;&lt;property id=&quot;20307&quot; value=&quot;357&quot;/&gt;&lt;/object&gt;&lt;object type=&quot;3&quot; unique_id=&quot;10014&quot;&gt;&lt;property id=&quot;20148&quot; value=&quot;5&quot;/&gt;&lt;property id=&quot;20300&quot; value=&quot;Slide 10 - &amp;quot;NWS Overview&amp;quot;&quot;/&gt;&lt;property id=&quot;20307&quot; value=&quot;385&quot;/&gt;&lt;/object&gt;&lt;object type=&quot;3&quot; unique_id=&quot;10015&quot;&gt;&lt;property id=&quot;20148&quot; value=&quot;5&quot;/&gt;&lt;property id=&quot;20300&quot; value=&quot;Slide 11 - &amp;quot;NWS Overview&amp;#x0D;&amp;#x0A;Weather Forecast Offices (WFOs)&amp;quot;&quot;/&gt;&lt;property id=&quot;20307&quot; value=&quot;360&quot;/&gt;&lt;/object&gt;&lt;object type=&quot;3&quot; unique_id=&quot;10016&quot;&gt;&lt;property id=&quot;20148&quot; value=&quot;5&quot;/&gt;&lt;property id=&quot;20300&quot; value=&quot;Slide 12 - &amp;quot;NWS Overview&amp;#x0D;&amp;#x0A;River Forecast Centers (RFCs)&amp;quot;&quot;/&gt;&lt;property id=&quot;20307&quot; value=&quot;361&quot;/&gt;&lt;/object&gt;&lt;object type=&quot;3&quot; unique_id=&quot;10017&quot;&gt;&lt;property id=&quot;20148&quot; value=&quot;5&quot;/&gt;&lt;property id=&quot;20300&quot; value=&quot;Slide 13 - &amp;quot;NWS Overview&amp;#x0D;&amp;#x0A;National Centers&amp;quot;&quot;/&gt;&lt;property id=&quot;20307&quot; value=&quot;362&quot;/&gt;&lt;/object&gt;&lt;object type=&quot;3&quot; unique_id=&quot;10018&quot;&gt;&lt;property id=&quot;20148&quot; value=&quot;5&quot;/&gt;&lt;property id=&quot;20300&quot; value=&quot;Slide 14 - &amp;quot;Where We’re Headed&amp;quot;&quot;/&gt;&lt;property id=&quot;20307&quot; value=&quot;363&quot;/&gt;&lt;/object&gt;&lt;object type=&quot;3&quot; unique_id=&quot;10019&quot;&gt;&lt;property id=&quot;20148&quot; value=&quot;5&quot;/&gt;&lt;property id=&quot;20300&quot; value=&quot;Slide 15 - &amp;quot;Where We’re Headed&amp;quot;&quot;/&gt;&lt;property id=&quot;20307&quot; value=&quot;364&quot;/&gt;&lt;/object&gt;&lt;object type=&quot;3&quot; unique_id=&quot;10020&quot;&gt;&lt;property id=&quot;20148&quot; value=&quot;5&quot;/&gt;&lt;property id=&quot;20300&quot; value=&quot;Slide 16 - &amp;quot;Where We’re Headed&amp;quot;&quot;/&gt;&lt;property id=&quot;20307&quot; value=&quot;365&quot;/&gt;&lt;/object&gt;&lt;object type=&quot;3&quot; unique_id=&quot;10021&quot;&gt;&lt;property id=&quot;20148&quot; value=&quot;5&quot;/&gt;&lt;property id=&quot;20300&quot; value=&quot;Slide 17 - &amp;quot;Where We’re Headed&amp;quot;&quot;/&gt;&lt;property id=&quot;20307&quot; value=&quot;366&quot;/&gt;&lt;/object&gt;&lt;object type=&quot;3&quot; unique_id=&quot;10022&quot;&gt;&lt;property id=&quot;20148&quot; value=&quot;5&quot;/&gt;&lt;property id=&quot;20300&quot; value=&quot;Slide 18 - &amp;quot;Where We’re Headed&amp;quot;&quot;/&gt;&lt;property id=&quot;20307&quot; value=&quot;367&quot;/&gt;&lt;/object&gt;&lt;object type=&quot;3&quot; unique_id=&quot;10023&quot;&gt;&lt;property id=&quot;20148&quot; value=&quot;5&quot;/&gt;&lt;property id=&quot;20300&quot; value=&quot;Slide 19 - &amp;quot;Where We’re Headed&amp;quot;&quot;/&gt;&lt;property id=&quot;20307&quot; value=&quot;368&quot;/&gt;&lt;/object&gt;&lt;object type=&quot;3&quot; unique_id=&quot;10024&quot;&gt;&lt;property id=&quot;20148&quot; value=&quot;5&quot;/&gt;&lt;property id=&quot;20300&quot; value=&quot;Slide 20 - &amp;quot;Where We’re Headed&amp;quot;&quot;/&gt;&lt;property id=&quot;20307&quot; value=&quot;369&quot;/&gt;&lt;/object&gt;&lt;object type=&quot;3&quot; unique_id=&quot;10025&quot;&gt;&lt;property id=&quot;20148&quot; value=&quot;5&quot;/&gt;&lt;property id=&quot;20300&quot; value=&quot;Slide 21 - &amp;quot;Where We’re Headed&amp;quot;&quot;/&gt;&lt;property id=&quot;20307&quot; value=&quot;370&quot;/&gt;&lt;/object&gt;&lt;object type=&quot;3&quot; unique_id=&quot;10026&quot;&gt;&lt;property id=&quot;20148&quot; value=&quot;5&quot;/&gt;&lt;property id=&quot;20300&quot; value=&quot;Slide 22 - &amp;quot;Where We’re Headed&amp;quot;&quot;/&gt;&lt;property id=&quot;20307&quot; value=&quot;371&quot;/&gt;&lt;/object&gt;&lt;object type=&quot;3&quot; unique_id=&quot;10027&quot;&gt;&lt;property id=&quot;20148&quot; value=&quot;5&quot;/&gt;&lt;property id=&quot;20300&quot; value=&quot;Slide 23 - &amp;quot;Where We’re Headed&amp;quot;&quot;/&gt;&lt;property id=&quot;20307&quot; value=&quot;372&quot;/&gt;&lt;/object&gt;&lt;object type=&quot;3&quot; unique_id=&quot;10028&quot;&gt;&lt;property id=&quot;20148&quot; value=&quot;5&quot;/&gt;&lt;property id=&quot;20300&quot; value=&quot;Slide 24 - &amp;quot;Where We’re Headed&amp;quot;&quot;/&gt;&lt;property id=&quot;20307&quot; value=&quot;373&quot;/&gt;&lt;/object&gt;&lt;object type=&quot;3&quot; unique_id=&quot;10029&quot;&gt;&lt;property id=&quot;20148&quot; value=&quot;5&quot;/&gt;&lt;property id=&quot;20300&quot; value=&quot;Slide 25 - &amp;quot;The Future  &amp;#x0D;&amp;#x0A;Integrated Environmental Awareness&amp;quot;&quot;/&gt;&lt;property id=&quot;20307&quot; value=&quot;374&quot;/&gt;&lt;/object&gt;&lt;object type=&quot;3&quot; unique_id=&quot;10064&quot;&gt;&lt;property id=&quot;20148&quot; value=&quot;5&quot;/&gt;&lt;property id=&quot;20300&quot; value=&quot;Slide 7 - &amp;quot;National Weather Service&amp;quot;&quot;/&gt;&lt;property id=&quot;20307&quot; value=&quot;386&quot;/&gt;&lt;/object&gt;&lt;/object&gt;&lt;/object&gt;&lt;/database&gt;"/>
  <p:tag name="SECTOMILLISECCONVERTED" val="1"/>
</p:tagLst>
</file>

<file path=ppt/theme/theme1.xml><?xml version="1.0" encoding="utf-8"?>
<a:theme xmlns:a="http://schemas.openxmlformats.org/drawingml/2006/main" name="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luxton_EnergyBriefing</Template>
  <TotalTime>19648</TotalTime>
  <Words>679</Words>
  <Application>Microsoft Office PowerPoint</Application>
  <PresentationFormat>On-screen Show (4:3)</PresentationFormat>
  <Paragraphs>105</Paragraphs>
  <Slides>19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Franklin Gothic Heavy</vt:lpstr>
      <vt:lpstr>SolexBlackLiningItalic</vt:lpstr>
      <vt:lpstr>Franklin Gothic Medium</vt:lpstr>
      <vt:lpstr>Franklin Gothic Medium Cond</vt:lpstr>
      <vt:lpstr>Franklin Gothic Demi</vt:lpstr>
      <vt:lpstr>Franklin Gothic Book</vt:lpstr>
      <vt:lpstr>Arial</vt:lpstr>
      <vt:lpstr>SolexRegularLining</vt:lpstr>
      <vt:lpstr>luxton_EnergyBriefing</vt:lpstr>
      <vt:lpstr>Alaska Aviation Weather Unit (AAWU) Volcanic Ash Advisory Center Anchorage    </vt:lpstr>
      <vt:lpstr>NWS Alaska Region Overview</vt:lpstr>
      <vt:lpstr>AAWU &amp; VAAC</vt:lpstr>
      <vt:lpstr>Alaska Aviation Weather Unit (Meteorological Watch Office) </vt:lpstr>
      <vt:lpstr>Alaska Aviation Weather Unit (AAWU)</vt:lpstr>
      <vt:lpstr>Operations</vt:lpstr>
      <vt:lpstr>AAWU Staffing</vt:lpstr>
      <vt:lpstr>AAWU Forecast Responsibility</vt:lpstr>
      <vt:lpstr>Forecast Preparation</vt:lpstr>
      <vt:lpstr>Forecast Process</vt:lpstr>
      <vt:lpstr>Forecast Process</vt:lpstr>
      <vt:lpstr>Forecast Graphics</vt:lpstr>
      <vt:lpstr>Area Forecast (FA)</vt:lpstr>
      <vt:lpstr>AIRMET and SIGMET</vt:lpstr>
      <vt:lpstr>Volcanic Ash Advisory Center Anchorage  </vt:lpstr>
      <vt:lpstr>VAAC Anchorage</vt:lpstr>
      <vt:lpstr>Pavlof Eruption  27-29 March 2016</vt:lpstr>
      <vt:lpstr>Deep Core Partnerships</vt:lpstr>
      <vt:lpstr>Contact Information</vt:lpstr>
    </vt:vector>
  </TitlesOfParts>
  <Company>NOAA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maryk</dc:creator>
  <cp:lastModifiedBy>Jeffrey.Osiensky</cp:lastModifiedBy>
  <cp:revision>598</cp:revision>
  <dcterms:created xsi:type="dcterms:W3CDTF">2007-07-19T13:26:06Z</dcterms:created>
  <dcterms:modified xsi:type="dcterms:W3CDTF">2018-09-11T21:04:29Z</dcterms:modified>
</cp:coreProperties>
</file>